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4" r:id="rId2"/>
  </p:sldMasterIdLst>
  <p:notesMasterIdLst>
    <p:notesMasterId r:id="rId16"/>
  </p:notesMasterIdLst>
  <p:sldIdLst>
    <p:sldId id="260" r:id="rId3"/>
    <p:sldId id="294" r:id="rId4"/>
    <p:sldId id="284" r:id="rId5"/>
    <p:sldId id="268" r:id="rId6"/>
    <p:sldId id="286" r:id="rId7"/>
    <p:sldId id="296" r:id="rId8"/>
    <p:sldId id="279" r:id="rId9"/>
    <p:sldId id="288" r:id="rId10"/>
    <p:sldId id="277" r:id="rId11"/>
    <p:sldId id="299" r:id="rId12"/>
    <p:sldId id="292" r:id="rId13"/>
    <p:sldId id="297" r:id="rId14"/>
    <p:sldId id="29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e Portello" initials="DP" lastIdx="5" clrIdx="0">
    <p:extLst>
      <p:ext uri="{19B8F6BF-5375-455C-9EA6-DF929625EA0E}">
        <p15:presenceInfo xmlns:p15="http://schemas.microsoft.com/office/powerpoint/2012/main" userId="Davide Portello" providerId="None"/>
      </p:ext>
    </p:extLst>
  </p:cmAuthor>
  <p:cmAuthor id="2" name="Chiara Mascolo" initials="CM" lastIdx="3" clrIdx="1">
    <p:extLst>
      <p:ext uri="{19B8F6BF-5375-455C-9EA6-DF929625EA0E}">
        <p15:presenceInfo xmlns:p15="http://schemas.microsoft.com/office/powerpoint/2012/main" userId="Chiara Mascolo" providerId="None"/>
      </p:ext>
    </p:extLst>
  </p:cmAuthor>
  <p:cmAuthor id="3" name="Matteo Patrizi" initials="MP" lastIdx="2" clrIdx="2">
    <p:extLst>
      <p:ext uri="{19B8F6BF-5375-455C-9EA6-DF929625EA0E}">
        <p15:presenceInfo xmlns:p15="http://schemas.microsoft.com/office/powerpoint/2012/main" userId="Matteo Patriz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BF297"/>
    <a:srgbClr val="E6E6E6"/>
    <a:srgbClr val="A9D18E"/>
    <a:srgbClr val="6EAA2E"/>
    <a:srgbClr val="00BE17"/>
    <a:srgbClr val="70AD47"/>
    <a:srgbClr val="00CC66"/>
    <a:srgbClr val="92D050"/>
    <a:srgbClr val="EAFAD5"/>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78CABF-B077-4B95-8718-491C7C08B6F2}" v="22" dt="2021-05-30T15:19:18.780"/>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17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microsoft.com/office/2015/10/relationships/revisionInfo" Target="revisionInfo.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1-05-27T10:44:37.135" idx="2">
    <p:pos x="10" y="10"/>
    <p:text>At this point of the presentation is important to define clearly what is the role of enercom inside the community. 
Firstly, it will support the customer during the phases of the customer journey
Moreover, it will give technical support during the designing of the plants
It will also give support in the evaluation of financing targets for the project and for the signing of smart contracts
Furthermore, in collaboration with its subsidiary simet it will make the installation of the panels
And finally it will be the owner of the software assets of the matching platform platform.</p:text>
    <p:extLst>
      <p:ext uri="{C676402C-5697-4E1C-873F-D02D1690AC5C}">
        <p15:threadingInfo xmlns:p15="http://schemas.microsoft.com/office/powerpoint/2012/main" timeZoneBias="-120"/>
      </p:ext>
    </p:extLst>
  </p:cm>
</p:cmLst>
</file>

<file path=ppt/media/hdphoto1.wdp>
</file>

<file path=ppt/media/hdphoto2.wdp>
</file>

<file path=ppt/media/hdphoto3.wdp>
</file>

<file path=ppt/media/hdphoto4.wdp>
</file>

<file path=ppt/media/hdphoto5.wdp>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png>
</file>

<file path=ppt/media/image47.png>
</file>

<file path=ppt/media/image48.png>
</file>

<file path=ppt/media/image49.svg>
</file>

<file path=ppt/media/image5.jpeg>
</file>

<file path=ppt/media/image50.png>
</file>

<file path=ppt/media/image51.svg>
</file>

<file path=ppt/media/image52.png>
</file>

<file path=ppt/media/image53.svg>
</file>

<file path=ppt/media/image54.png>
</file>

<file path=ppt/media/image55.png>
</file>

<file path=ppt/media/image56.svg>
</file>

<file path=ppt/media/image57.png>
</file>

<file path=ppt/media/image58.png>
</file>

<file path=ppt/media/image59.png>
</file>

<file path=ppt/media/image6.png>
</file>

<file path=ppt/media/image60.svg>
</file>

<file path=ppt/media/image61.png>
</file>

<file path=ppt/media/image62.svg>
</file>

<file path=ppt/media/image63.svg>
</file>

<file path=ppt/media/image64.png>
</file>

<file path=ppt/media/image65.svg>
</file>

<file path=ppt/media/image66.png>
</file>

<file path=ppt/media/image67.svg>
</file>

<file path=ppt/media/image68.pn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svg>
</file>

<file path=ppt/media/image80.svg>
</file>

<file path=ppt/media/image81.png>
</file>

<file path=ppt/media/image82.svg>
</file>

<file path=ppt/media/image83.png>
</file>

<file path=ppt/media/image84.svg>
</file>

<file path=ppt/media/image85.png>
</file>

<file path=ppt/media/image86.svg>
</file>

<file path=ppt/media/image87.png>
</file>

<file path=ppt/media/image88.png>
</file>

<file path=ppt/media/image89.sv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093D6083-F3BE-4911-803E-4D4FD9F954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a:extLst>
              <a:ext uri="{FF2B5EF4-FFF2-40B4-BE49-F238E27FC236}">
                <a16:creationId xmlns:a16="http://schemas.microsoft.com/office/drawing/2014/main" id="{609B0FF1-679E-4C8D-A7EA-A82BEEDF26F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C21231-CF2C-476E-85C0-514F9B5EBDEC}" type="datetimeFigureOut">
              <a:rPr lang="en-GB" smtClean="0"/>
              <a:t>31/12/2022</a:t>
            </a:fld>
            <a:endParaRPr lang="en-GB"/>
          </a:p>
        </p:txBody>
      </p:sp>
      <p:sp>
        <p:nvSpPr>
          <p:cNvPr id="4" name="Segnaposto immagine diapositiva 3">
            <a:extLst>
              <a:ext uri="{FF2B5EF4-FFF2-40B4-BE49-F238E27FC236}">
                <a16:creationId xmlns:a16="http://schemas.microsoft.com/office/drawing/2014/main" id="{4A227173-31FE-43A7-B0E0-AEE7DB9FB52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a:extLst>
              <a:ext uri="{FF2B5EF4-FFF2-40B4-BE49-F238E27FC236}">
                <a16:creationId xmlns:a16="http://schemas.microsoft.com/office/drawing/2014/main" id="{A20B4C0F-1F63-412A-82AA-BF34305946B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a:extLst>
              <a:ext uri="{FF2B5EF4-FFF2-40B4-BE49-F238E27FC236}">
                <a16:creationId xmlns:a16="http://schemas.microsoft.com/office/drawing/2014/main" id="{1A778FC1-2E76-46C3-BDFD-5EBE8EC5CB6A}"/>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a:extLst>
              <a:ext uri="{FF2B5EF4-FFF2-40B4-BE49-F238E27FC236}">
                <a16:creationId xmlns:a16="http://schemas.microsoft.com/office/drawing/2014/main" id="{96E16E88-26D1-48A6-9326-532D15AF28AE}"/>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285C27-D5DD-48EF-8F69-E6DF85E87F41}" type="slidenum">
              <a:rPr lang="en-GB" smtClean="0"/>
              <a:t>‹N›</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sz="1800">
                <a:solidFill>
                  <a:srgbClr val="FF0000"/>
                </a:solidFill>
                <a:highlight>
                  <a:srgbClr val="FFFF00"/>
                </a:highlight>
              </a:rPr>
              <a:t>Maybe bigger logos?</a:t>
            </a:r>
          </a:p>
        </p:txBody>
      </p:sp>
      <p:sp>
        <p:nvSpPr>
          <p:cNvPr id="4" name="Segnaposto numero diapositiva 3"/>
          <p:cNvSpPr>
            <a:spLocks noGrp="1"/>
          </p:cNvSpPr>
          <p:nvPr>
            <p:ph type="sldNum" sz="quarter" idx="5"/>
          </p:nvPr>
        </p:nvSpPr>
        <p:spPr/>
        <p:txBody>
          <a:bodyPr/>
          <a:lstStyle/>
          <a:p>
            <a:fld id="{D6285C27-D5DD-48EF-8F69-E6DF85E87F41}" type="slidenum">
              <a:rPr lang="en-GB" smtClean="0"/>
              <a:t>1</a:t>
            </a:fld>
            <a:endParaRPr lang="en-GB"/>
          </a:p>
        </p:txBody>
      </p:sp>
    </p:spTree>
    <p:extLst>
      <p:ext uri="{BB962C8B-B14F-4D97-AF65-F5344CB8AC3E}">
        <p14:creationId xmlns:p14="http://schemas.microsoft.com/office/powerpoint/2010/main" val="1383848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a:t>Do </a:t>
            </a:r>
            <a:r>
              <a:rPr lang="it-IT" err="1"/>
              <a:t>we</a:t>
            </a:r>
            <a:r>
              <a:rPr lang="it-IT"/>
              <a:t> </a:t>
            </a:r>
            <a:r>
              <a:rPr lang="it-IT" err="1"/>
              <a:t>need</a:t>
            </a:r>
            <a:r>
              <a:rPr lang="it-IT"/>
              <a:t> a </a:t>
            </a:r>
            <a:r>
              <a:rPr lang="it-IT" err="1"/>
              <a:t>title</a:t>
            </a:r>
            <a:r>
              <a:rPr lang="it-IT"/>
              <a:t> </a:t>
            </a:r>
            <a:r>
              <a:rPr lang="it-IT" err="1"/>
              <a:t>here</a:t>
            </a:r>
            <a:r>
              <a:rPr lang="it-IT"/>
              <a:t>? Not sure… </a:t>
            </a:r>
            <a:r>
              <a:rPr lang="it-IT" err="1"/>
              <a:t>we</a:t>
            </a:r>
            <a:r>
              <a:rPr lang="it-IT"/>
              <a:t> </a:t>
            </a:r>
            <a:r>
              <a:rPr lang="it-IT" err="1"/>
              <a:t>could</a:t>
            </a:r>
            <a:r>
              <a:rPr lang="it-IT"/>
              <a:t> </a:t>
            </a:r>
            <a:r>
              <a:rPr lang="it-IT" err="1"/>
              <a:t>also</a:t>
            </a:r>
            <a:r>
              <a:rPr lang="it-IT"/>
              <a:t> </a:t>
            </a:r>
            <a:r>
              <a:rPr lang="it-IT" err="1"/>
              <a:t>leave</a:t>
            </a:r>
            <a:r>
              <a:rPr lang="it-IT"/>
              <a:t> </a:t>
            </a:r>
            <a:r>
              <a:rPr lang="it-IT" err="1"/>
              <a:t>it</a:t>
            </a:r>
            <a:r>
              <a:rPr lang="it-IT"/>
              <a:t> </a:t>
            </a:r>
            <a:r>
              <a:rPr lang="it-IT" err="1"/>
              <a:t>as</a:t>
            </a:r>
            <a:r>
              <a:rPr lang="it-IT"/>
              <a:t> </a:t>
            </a:r>
            <a:r>
              <a:rPr lang="it-IT" err="1"/>
              <a:t>it</a:t>
            </a:r>
            <a:r>
              <a:rPr lang="it-IT"/>
              <a:t> </a:t>
            </a:r>
            <a:r>
              <a:rPr lang="it-IT" err="1"/>
              <a:t>is</a:t>
            </a:r>
            <a:endParaRPr lang="it-IT"/>
          </a:p>
        </p:txBody>
      </p:sp>
      <p:sp>
        <p:nvSpPr>
          <p:cNvPr id="4" name="Slide Number Placeholder 3"/>
          <p:cNvSpPr>
            <a:spLocks noGrp="1"/>
          </p:cNvSpPr>
          <p:nvPr>
            <p:ph type="sldNum" sz="quarter" idx="5"/>
          </p:nvPr>
        </p:nvSpPr>
        <p:spPr/>
        <p:txBody>
          <a:bodyPr/>
          <a:lstStyle/>
          <a:p>
            <a:fld id="{D6285C27-D5DD-48EF-8F69-E6DF85E87F41}" type="slidenum">
              <a:rPr lang="en-GB" smtClean="0"/>
              <a:t>2</a:t>
            </a:fld>
            <a:endParaRPr lang="en-GB"/>
          </a:p>
        </p:txBody>
      </p:sp>
    </p:spTree>
    <p:extLst>
      <p:ext uri="{BB962C8B-B14F-4D97-AF65-F5344CB8AC3E}">
        <p14:creationId xmlns:p14="http://schemas.microsoft.com/office/powerpoint/2010/main" val="2148208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a:p>
        </p:txBody>
      </p:sp>
      <p:sp>
        <p:nvSpPr>
          <p:cNvPr id="4" name="Segnaposto numero diapositiva 3"/>
          <p:cNvSpPr>
            <a:spLocks noGrp="1"/>
          </p:cNvSpPr>
          <p:nvPr>
            <p:ph type="sldNum" sz="quarter" idx="5"/>
          </p:nvPr>
        </p:nvSpPr>
        <p:spPr/>
        <p:txBody>
          <a:bodyPr/>
          <a:lstStyle/>
          <a:p>
            <a:fld id="{D6285C27-D5DD-48EF-8F69-E6DF85E87F41}" type="slidenum">
              <a:rPr lang="en-GB" smtClean="0"/>
              <a:t>3</a:t>
            </a:fld>
            <a:endParaRPr lang="en-GB"/>
          </a:p>
        </p:txBody>
      </p:sp>
    </p:spTree>
    <p:extLst>
      <p:ext uri="{BB962C8B-B14F-4D97-AF65-F5344CB8AC3E}">
        <p14:creationId xmlns:p14="http://schemas.microsoft.com/office/powerpoint/2010/main" val="4281006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a:p>
        </p:txBody>
      </p:sp>
      <p:sp>
        <p:nvSpPr>
          <p:cNvPr id="4" name="Segnaposto numero diapositiva 3"/>
          <p:cNvSpPr>
            <a:spLocks noGrp="1"/>
          </p:cNvSpPr>
          <p:nvPr>
            <p:ph type="sldNum" sz="quarter" idx="5"/>
          </p:nvPr>
        </p:nvSpPr>
        <p:spPr/>
        <p:txBody>
          <a:bodyPr/>
          <a:lstStyle/>
          <a:p>
            <a:fld id="{AE05D9C3-DC65-4515-B2F5-7EAFE0741F63}" type="slidenum">
              <a:rPr lang="en-GB" smtClean="0"/>
              <a:t>4</a:t>
            </a:fld>
            <a:endParaRPr lang="en-GB"/>
          </a:p>
        </p:txBody>
      </p:sp>
    </p:spTree>
    <p:extLst>
      <p:ext uri="{BB962C8B-B14F-4D97-AF65-F5344CB8AC3E}">
        <p14:creationId xmlns:p14="http://schemas.microsoft.com/office/powerpoint/2010/main" val="1544554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a:p>
        </p:txBody>
      </p:sp>
      <p:sp>
        <p:nvSpPr>
          <p:cNvPr id="4" name="Segnaposto numero diapositiva 3"/>
          <p:cNvSpPr>
            <a:spLocks noGrp="1"/>
          </p:cNvSpPr>
          <p:nvPr>
            <p:ph type="sldNum" sz="quarter" idx="5"/>
          </p:nvPr>
        </p:nvSpPr>
        <p:spPr/>
        <p:txBody>
          <a:bodyPr/>
          <a:lstStyle/>
          <a:p>
            <a:fld id="{D6285C27-D5DD-48EF-8F69-E6DF85E87F41}" type="slidenum">
              <a:rPr lang="en-GB" smtClean="0"/>
              <a:t>5</a:t>
            </a:fld>
            <a:endParaRPr lang="en-GB"/>
          </a:p>
        </p:txBody>
      </p:sp>
    </p:spTree>
    <p:extLst>
      <p:ext uri="{BB962C8B-B14F-4D97-AF65-F5344CB8AC3E}">
        <p14:creationId xmlns:p14="http://schemas.microsoft.com/office/powerpoint/2010/main" val="2615222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a:p>
        </p:txBody>
      </p:sp>
      <p:sp>
        <p:nvSpPr>
          <p:cNvPr id="4" name="Segnaposto numero diapositiva 3"/>
          <p:cNvSpPr>
            <a:spLocks noGrp="1"/>
          </p:cNvSpPr>
          <p:nvPr>
            <p:ph type="sldNum" sz="quarter" idx="5"/>
          </p:nvPr>
        </p:nvSpPr>
        <p:spPr/>
        <p:txBody>
          <a:bodyPr/>
          <a:lstStyle/>
          <a:p>
            <a:fld id="{D6285C27-D5DD-48EF-8F69-E6DF85E87F41}" type="slidenum">
              <a:rPr lang="en-GB" smtClean="0"/>
              <a:t>6</a:t>
            </a:fld>
            <a:endParaRPr lang="en-GB"/>
          </a:p>
        </p:txBody>
      </p:sp>
    </p:spTree>
    <p:extLst>
      <p:ext uri="{BB962C8B-B14F-4D97-AF65-F5344CB8AC3E}">
        <p14:creationId xmlns:p14="http://schemas.microsoft.com/office/powerpoint/2010/main" val="3444027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nSpc>
                <a:spcPct val="115000"/>
              </a:lnSpc>
            </a:pPr>
            <a:endParaRPr lang="en-GB"/>
          </a:p>
        </p:txBody>
      </p:sp>
      <p:sp>
        <p:nvSpPr>
          <p:cNvPr id="4" name="Segnaposto numero diapositiva 3"/>
          <p:cNvSpPr>
            <a:spLocks noGrp="1"/>
          </p:cNvSpPr>
          <p:nvPr>
            <p:ph type="sldNum" sz="quarter" idx="5"/>
          </p:nvPr>
        </p:nvSpPr>
        <p:spPr/>
        <p:txBody>
          <a:bodyPr/>
          <a:lstStyle/>
          <a:p>
            <a:fld id="{D6285C27-D5DD-48EF-8F69-E6DF85E87F41}" type="slidenum">
              <a:rPr lang="en-GB" smtClean="0"/>
              <a:t>7</a:t>
            </a:fld>
            <a:endParaRPr lang="en-GB"/>
          </a:p>
        </p:txBody>
      </p:sp>
    </p:spTree>
    <p:extLst>
      <p:ext uri="{BB962C8B-B14F-4D97-AF65-F5344CB8AC3E}">
        <p14:creationId xmlns:p14="http://schemas.microsoft.com/office/powerpoint/2010/main" val="295440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nSpc>
                <a:spcPct val="115000"/>
              </a:lnSpc>
            </a:pPr>
            <a:r>
              <a:rPr lang="en-GB" sz="1800">
                <a:effectLst/>
                <a:latin typeface="Calibri" panose="020F0502020204030204" pitchFamily="34" charset="0"/>
                <a:ea typeface="Arial" panose="020B0604020202020204" pitchFamily="34" charset="0"/>
                <a:cs typeface="Arial" panose="020B0604020202020204" pitchFamily="34" charset="0"/>
              </a:rPr>
              <a:t>To sum up, </a:t>
            </a:r>
            <a:r>
              <a:rPr lang="en-GB" sz="1800" err="1">
                <a:effectLst/>
                <a:latin typeface="Calibri" panose="020F0502020204030204" pitchFamily="34" charset="0"/>
                <a:ea typeface="Arial" panose="020B0604020202020204" pitchFamily="34" charset="0"/>
                <a:cs typeface="Arial" panose="020B0604020202020204" pitchFamily="34" charset="0"/>
              </a:rPr>
              <a:t>Enercom's</a:t>
            </a:r>
            <a:r>
              <a:rPr lang="en-GB" sz="1800">
                <a:effectLst/>
                <a:latin typeface="Calibri" panose="020F0502020204030204" pitchFamily="34" charset="0"/>
                <a:ea typeface="Arial" panose="020B0604020202020204" pitchFamily="34" charset="0"/>
                <a:cs typeface="Arial" panose="020B0604020202020204" pitchFamily="34" charset="0"/>
              </a:rPr>
              <a:t> roles would be multiple: obviously it will be the owner and controller of the new software assets; it will follow and support the customer in the various phases of the journey; and back-end services such as project implementation, signing of Smart Contracts and physical installation.</a:t>
            </a:r>
            <a:endParaRPr lang="en-GB" sz="1800">
              <a:effectLst/>
              <a:latin typeface="Arial" panose="020B0604020202020204" pitchFamily="34" charset="0"/>
              <a:ea typeface="Arial" panose="020B0604020202020204" pitchFamily="34" charset="0"/>
            </a:endParaRPr>
          </a:p>
          <a:p>
            <a:pPr>
              <a:lnSpc>
                <a:spcPct val="115000"/>
              </a:lnSpc>
            </a:pPr>
            <a:r>
              <a:rPr lang="en-GB" sz="1800">
                <a:effectLst/>
                <a:latin typeface="Calibri" panose="020F0502020204030204" pitchFamily="34" charset="0"/>
                <a:ea typeface="Arial" panose="020B0604020202020204" pitchFamily="34" charset="0"/>
                <a:cs typeface="Arial" panose="020B0604020202020204" pitchFamily="34" charset="0"/>
              </a:rPr>
              <a:t>The solution on the service side improves the perceived value to customers but also increases the customer base, this is what is called the positive network effect. In fact, each new user entry has the double effect of increasing </a:t>
            </a:r>
            <a:r>
              <a:rPr lang="en-GB" sz="1800" err="1">
                <a:effectLst/>
                <a:latin typeface="Calibri" panose="020F0502020204030204" pitchFamily="34" charset="0"/>
                <a:ea typeface="Arial" panose="020B0604020202020204" pitchFamily="34" charset="0"/>
                <a:cs typeface="Arial" panose="020B0604020202020204" pitchFamily="34" charset="0"/>
              </a:rPr>
              <a:t>Enercom's</a:t>
            </a:r>
            <a:r>
              <a:rPr lang="en-GB" sz="1800">
                <a:effectLst/>
                <a:latin typeface="Calibri" panose="020F0502020204030204" pitchFamily="34" charset="0"/>
                <a:ea typeface="Arial" panose="020B0604020202020204" pitchFamily="34" charset="0"/>
                <a:cs typeface="Arial" panose="020B0604020202020204" pitchFamily="34" charset="0"/>
              </a:rPr>
              <a:t> customer base and at the same time positively influencing the value of the platform by encouraging further potential entrants to join.</a:t>
            </a:r>
            <a:endParaRPr lang="en-GB" sz="1800">
              <a:effectLst/>
              <a:latin typeface="Arial" panose="020B0604020202020204" pitchFamily="34" charset="0"/>
              <a:ea typeface="Arial" panose="020B0604020202020204" pitchFamily="34" charset="0"/>
            </a:endParaRPr>
          </a:p>
          <a:p>
            <a:endParaRPr lang="en-GB"/>
          </a:p>
        </p:txBody>
      </p:sp>
      <p:sp>
        <p:nvSpPr>
          <p:cNvPr id="4" name="Segnaposto numero diapositiva 3"/>
          <p:cNvSpPr>
            <a:spLocks noGrp="1"/>
          </p:cNvSpPr>
          <p:nvPr>
            <p:ph type="sldNum" sz="quarter" idx="5"/>
          </p:nvPr>
        </p:nvSpPr>
        <p:spPr/>
        <p:txBody>
          <a:bodyPr/>
          <a:lstStyle/>
          <a:p>
            <a:fld id="{AE05D9C3-DC65-4515-B2F5-7EAFE0741F63}" type="slidenum">
              <a:rPr lang="en-GB" smtClean="0"/>
              <a:t>9</a:t>
            </a:fld>
            <a:endParaRPr lang="en-GB"/>
          </a:p>
        </p:txBody>
      </p:sp>
    </p:spTree>
    <p:extLst>
      <p:ext uri="{BB962C8B-B14F-4D97-AF65-F5344CB8AC3E}">
        <p14:creationId xmlns:p14="http://schemas.microsoft.com/office/powerpoint/2010/main" val="1028627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a:t>Divideremmo a slide in due, da un lato i punti del brief di </a:t>
            </a:r>
            <a:r>
              <a:rPr lang="it-IT" err="1"/>
              <a:t>enercom</a:t>
            </a:r>
            <a:r>
              <a:rPr lang="it-IT"/>
              <a:t> che tocchiamo con la soluzione, cioè gli obiettivi della compagnia; dall’altro lato i nostri obiettivi: sostenibilità, customer </a:t>
            </a:r>
            <a:r>
              <a:rPr lang="it-IT" err="1"/>
              <a:t>relationship</a:t>
            </a:r>
            <a:r>
              <a:rPr lang="it-IT"/>
              <a:t>, …, e questi due elenchi di obiettivi vengono raggiunti tramite </a:t>
            </a:r>
            <a:r>
              <a:rPr lang="it-IT" err="1"/>
              <a:t>enershare</a:t>
            </a:r>
            <a:r>
              <a:rPr lang="it-IT"/>
              <a:t>. In mezzo metteremmo il logo di </a:t>
            </a:r>
            <a:r>
              <a:rPr lang="it-IT" err="1"/>
              <a:t>enershare</a:t>
            </a:r>
            <a:r>
              <a:rPr lang="it-IT"/>
              <a:t> che unisce le due cose</a:t>
            </a:r>
            <a:endParaRPr lang="en-GB"/>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05D9C3-DC65-4515-B2F5-7EAFE0741F63}"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5346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87167C-7810-4F8F-BA6E-1EA9F0488499}"/>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9BB8D023-F300-46FC-8B99-ACC3653FF8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B9E4C15C-FA7C-4A44-8FF8-27E4E332764F}"/>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F87B4A15-3667-46D6-AE3A-03EAD4F0EE2D}"/>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3816408F-694B-4809-A00E-37BD235CDCF8}"/>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773297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E33221-7902-48A8-B9A5-5327E968D96B}"/>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68979D49-D35B-41D9-B8F5-E0431CAFB4A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A3897195-7560-4C73-B7BB-38B8B8F152A0}"/>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0B14BF94-753C-45CD-A382-92135B965426}"/>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303C3749-D16C-475C-B3E7-2F37725FED21}"/>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4162487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C7A8A15-4BC0-499C-AB95-AB97A2D7B461}"/>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0941E11C-9072-41BF-95B4-77AC0F9B17D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93631525-9965-4145-A0F4-C675B3AB8294}"/>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C6941CED-4EBA-48EB-AAAA-5EFF351C85E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D5BBB713-E535-470E-85AE-D01A641583F1}"/>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4222550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A0BF8-6686-4F02-AB36-9614142B36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B406FE-1165-421C-8D35-96F0CFEA6D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A7B22AA-13F6-430C-B5C3-3ED6A1325F28}"/>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12FB799C-1B8A-42C0-AD53-6DBEF2EC7E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C035E-958A-44D5-9920-E77375E90336}"/>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754814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28C7A-67F3-4CAD-9852-569FF656AD4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D1E717F-25DD-4AF6-8E4C-C3F0B725876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EB9BF79-C6C8-4A28-B317-36AB52011BBD}"/>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A052C1D1-F1BF-42DD-A7C6-2ED272DF8A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5916BF-016F-4056-985B-466516E68445}"/>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965334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FAECB-6827-4D91-8EB5-800DD8EA28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3CEBD6D-8344-4937-9A0D-E2DBE531B3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598055-7F4B-4E57-92A1-C43CE07ED7D1}"/>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0BC8293C-337A-46B9-801C-405BA28F919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FE3A87-6EF6-4E32-958D-D3BDE968EC61}"/>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42777527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C1E4F-8411-4152-A040-45E4E38D465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C93C882-D441-40BC-AAB7-FB3EF79F6F5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0FF742-A50B-4EB6-86AE-E67F120A5B6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ACB9172-F4DE-4657-A074-EF8778EE7E7D}"/>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6" name="Footer Placeholder 5">
            <a:extLst>
              <a:ext uri="{FF2B5EF4-FFF2-40B4-BE49-F238E27FC236}">
                <a16:creationId xmlns:a16="http://schemas.microsoft.com/office/drawing/2014/main" id="{77507DBE-C8F7-423C-9124-EE7B3D22E3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881AC0B-71D5-43A5-AD86-9668B4D92263}"/>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508737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204D3-549C-4770-B620-7E3D4678A94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4306D22-9474-474E-A4DD-36D304E576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D9ED9F3-E75B-4CB6-9C20-44656AF0159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AB8604-4E78-4EF6-AF81-B832751C75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4C7266C-4F95-4B63-B8A4-5D430A6FCB5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DA605C0-AC58-49C3-BFDA-E7ADCFC7B8CA}"/>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8" name="Footer Placeholder 7">
            <a:extLst>
              <a:ext uri="{FF2B5EF4-FFF2-40B4-BE49-F238E27FC236}">
                <a16:creationId xmlns:a16="http://schemas.microsoft.com/office/drawing/2014/main" id="{A8CDB99B-8E2F-47DA-B6C3-50842D8C3DD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00ACA83-753D-4AEE-B568-755DCF5ED7F7}"/>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572798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38EDC-8D44-427B-90E0-FBD0FBAC969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8AE544B-A36F-473A-86AF-50F02429182D}"/>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4" name="Footer Placeholder 3">
            <a:extLst>
              <a:ext uri="{FF2B5EF4-FFF2-40B4-BE49-F238E27FC236}">
                <a16:creationId xmlns:a16="http://schemas.microsoft.com/office/drawing/2014/main" id="{3E6F2748-531A-4318-A370-27EDE490E8C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AD6E57-F20B-43D2-A268-2449E7D4ADF8}"/>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41910088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EC2F6E-BB8D-4A07-B873-A379FEAE4F53}"/>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3" name="Footer Placeholder 2">
            <a:extLst>
              <a:ext uri="{FF2B5EF4-FFF2-40B4-BE49-F238E27FC236}">
                <a16:creationId xmlns:a16="http://schemas.microsoft.com/office/drawing/2014/main" id="{29C64672-2E28-45BB-AB1E-9CA10E90883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33CCF35-5028-4E4D-8F6E-2E2DF0FB429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2470393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0471D-7A64-4A50-B9A6-0F3A78088A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16427B1-871E-4C56-AF97-3F78ADBFA9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CF52702-EC0A-4FBA-9939-DCF10E412D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1EDDBB8-93FE-4585-A97D-0E391EE246F7}"/>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6" name="Footer Placeholder 5">
            <a:extLst>
              <a:ext uri="{FF2B5EF4-FFF2-40B4-BE49-F238E27FC236}">
                <a16:creationId xmlns:a16="http://schemas.microsoft.com/office/drawing/2014/main" id="{2CB77A2A-D97D-4B06-A029-77A3A88DA3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F4E011-48A8-486A-BF53-E7C085173F2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998229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D26279-E308-4D59-A2D3-B5FC1022AEB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D7418341-0F65-4C38-B617-37E52CA1D463}"/>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27CB258E-9852-4029-BDB2-0E35AB6039EA}"/>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D9D9CA9E-B5B6-4DCA-BDFA-52F21EF87E34}"/>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BD96B862-E910-4038-BE5B-BD30FD96E797}"/>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39454672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A2B76-0D50-4AE7-8E70-B69B2F112A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E700288-1A1C-45A8-B99A-68E661D708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8D19D42-4449-4938-BE9F-F8A026382E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5CB693-3AD5-4FB5-9BD7-DDA6EA895AA0}"/>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6" name="Footer Placeholder 5">
            <a:extLst>
              <a:ext uri="{FF2B5EF4-FFF2-40B4-BE49-F238E27FC236}">
                <a16:creationId xmlns:a16="http://schemas.microsoft.com/office/drawing/2014/main" id="{BB28CAAB-378F-4646-836D-6723AF22695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08A5F22-2F00-4B7E-95E3-D4E37EE6F9BD}"/>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3712496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E3A36-A7B5-4AED-90CE-DAABE341C72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26DD818-2AC6-4AD8-ADB0-757AE6DE1FE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AB561BE-2670-413D-B85D-350DC6A08AAC}"/>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8A7469BC-9B02-4F1D-9332-C52CAA6CD6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F37A4D-841D-4B35-BD23-CCB82FC1C5BF}"/>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814221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4028CB-78B2-414A-9948-C32EA4A46C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52AA2E1-9030-407F-A8FB-98BCFFFDF77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722082-BED4-46DC-B1C0-9696140EF480}"/>
              </a:ext>
            </a:extLst>
          </p:cNvPr>
          <p:cNvSpPr>
            <a:spLocks noGrp="1"/>
          </p:cNvSpPr>
          <p:nvPr>
            <p:ph type="dt" sz="half" idx="10"/>
          </p:nvPr>
        </p:nvSpPr>
        <p:spPr/>
        <p:txBody>
          <a:body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F9485038-E165-45A4-8C75-C8A3CA8177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9D7943-C606-446E-B743-3AB1AE587BA9}"/>
              </a:ext>
            </a:extLst>
          </p:cNvPr>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192605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9A22C14-0D3C-413C-87C5-FB0E1E570D8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EA55C718-5728-4EF1-8271-0F97AEB2FF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B985414-BA2C-4E8C-953B-15CB9B7E1225}"/>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BE97342E-E42C-4583-B078-7A9C07557856}"/>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843DA81-01C7-49BB-A09F-4FA72E2775D9}"/>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3968940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85320E-ABA5-4030-9B66-AEE48C0FEB3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AD9A1B3B-2AA2-4BFA-96F9-93BDA8EB59C2}"/>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72CE66A5-1B6E-4394-89C7-E33B3E056B0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CDAB309F-D567-4AB4-8EA4-C32702621227}"/>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6" name="Segnaposto piè di pagina 5">
            <a:extLst>
              <a:ext uri="{FF2B5EF4-FFF2-40B4-BE49-F238E27FC236}">
                <a16:creationId xmlns:a16="http://schemas.microsoft.com/office/drawing/2014/main" id="{8E5CF658-58EA-4E56-905F-5F6E6E20F976}"/>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376732C-574D-4EFB-9ED8-154DE2F6E769}"/>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50386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54583-6E92-467A-BFF0-FC3BFEFF577A}"/>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7E40211-AAF6-46F5-82A0-BC3F81A914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FC042B66-1C33-4467-BFEC-C30F2FDED785}"/>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1248157E-2299-4C76-8A48-A4D9266100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B118041F-78FC-4CC3-9945-68AA28DE781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CD949646-9FC5-41EB-9911-E7481E6DB441}"/>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8" name="Segnaposto piè di pagina 7">
            <a:extLst>
              <a:ext uri="{FF2B5EF4-FFF2-40B4-BE49-F238E27FC236}">
                <a16:creationId xmlns:a16="http://schemas.microsoft.com/office/drawing/2014/main" id="{0CB8B2CB-FF74-4611-8E65-4E54E778FE31}"/>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2955597F-C9AC-4CC0-9642-E6DDFAA098A6}"/>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1113623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8F25540-7267-4007-80F0-D0BF94F5DA8C}"/>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EF1F06CB-A18B-4244-A4CC-CE14C94F725D}"/>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4" name="Segnaposto piè di pagina 3">
            <a:extLst>
              <a:ext uri="{FF2B5EF4-FFF2-40B4-BE49-F238E27FC236}">
                <a16:creationId xmlns:a16="http://schemas.microsoft.com/office/drawing/2014/main" id="{A48F98A8-F784-42B1-98FF-1D5DC8250FC7}"/>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68573CD9-737A-4123-82B7-BB29ED450413}"/>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3403512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A8B923A2-097F-4F39-B07B-D14044C224B9}"/>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3" name="Segnaposto piè di pagina 2">
            <a:extLst>
              <a:ext uri="{FF2B5EF4-FFF2-40B4-BE49-F238E27FC236}">
                <a16:creationId xmlns:a16="http://schemas.microsoft.com/office/drawing/2014/main" id="{77AB1AB8-5D7D-4E4A-8F5F-A1D5EBD466D0}"/>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91F4BD64-A10E-4E34-9FE2-FF7655858218}"/>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360622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AB8D1A6-CCC7-45B6-9D6C-6C0B9AFF684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EAFE504-CEFB-40A2-BBB3-52E389796E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D4026B63-0A65-4260-BD5B-4095478FD1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48FD659-269C-4DB5-A6B8-49C5A23BB42A}"/>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6" name="Segnaposto piè di pagina 5">
            <a:extLst>
              <a:ext uri="{FF2B5EF4-FFF2-40B4-BE49-F238E27FC236}">
                <a16:creationId xmlns:a16="http://schemas.microsoft.com/office/drawing/2014/main" id="{AD0E3ED9-43B1-49DE-98E4-D0A7572F9588}"/>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8D52F979-9263-4872-AFEC-6A340B40B136}"/>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1125015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FD42D7-7B15-4D19-85E6-1BD3FAC0021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BC23D272-6898-4D03-AA64-0109A109F1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22848DDF-48ED-4D51-9C48-3BA47B91DC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AD13B352-0D16-4A4A-8A42-4EE784F38FD7}"/>
              </a:ext>
            </a:extLst>
          </p:cNvPr>
          <p:cNvSpPr>
            <a:spLocks noGrp="1"/>
          </p:cNvSpPr>
          <p:nvPr>
            <p:ph type="dt" sz="half" idx="10"/>
          </p:nvPr>
        </p:nvSpPr>
        <p:spPr/>
        <p:txBody>
          <a:bodyPr/>
          <a:lstStyle/>
          <a:p>
            <a:fld id="{F0228403-EFF1-418C-9DBA-AFA600D0122F}" type="datetimeFigureOut">
              <a:rPr lang="en-GB" smtClean="0"/>
              <a:t>31/12/2022</a:t>
            </a:fld>
            <a:endParaRPr lang="en-GB"/>
          </a:p>
        </p:txBody>
      </p:sp>
      <p:sp>
        <p:nvSpPr>
          <p:cNvPr id="6" name="Segnaposto piè di pagina 5">
            <a:extLst>
              <a:ext uri="{FF2B5EF4-FFF2-40B4-BE49-F238E27FC236}">
                <a16:creationId xmlns:a16="http://schemas.microsoft.com/office/drawing/2014/main" id="{34718045-19AF-47AC-B8BD-5DC414C4349D}"/>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FCEBCFF7-B201-4E03-A5FF-FB1BCFB82EA4}"/>
              </a:ext>
            </a:extLst>
          </p:cNvPr>
          <p:cNvSpPr>
            <a:spLocks noGrp="1"/>
          </p:cNvSpPr>
          <p:nvPr>
            <p:ph type="sldNum" sz="quarter" idx="12"/>
          </p:nvPr>
        </p:nvSpPr>
        <p:spPr/>
        <p:txBody>
          <a:bodyPr/>
          <a:lstStyle/>
          <a:p>
            <a:fld id="{2C792BD4-F015-4539-896A-9EC587DC003F}" type="slidenum">
              <a:rPr lang="en-GB" smtClean="0"/>
              <a:t>‹N›</a:t>
            </a:fld>
            <a:endParaRPr lang="en-GB"/>
          </a:p>
        </p:txBody>
      </p:sp>
    </p:spTree>
    <p:extLst>
      <p:ext uri="{BB962C8B-B14F-4D97-AF65-F5344CB8AC3E}">
        <p14:creationId xmlns:p14="http://schemas.microsoft.com/office/powerpoint/2010/main" val="3531139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FAD5"/>
        </a:solid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7CEDA9B-6259-40F5-B8C6-60D770C033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BBDDC5D9-5A11-42F5-915B-C3C2E0435C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F0249421-2119-4DD7-8E29-C48FB33B9F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228403-EFF1-418C-9DBA-AFA600D0122F}" type="datetimeFigureOut">
              <a:rPr lang="en-GB" smtClean="0"/>
              <a:t>31/12/2022</a:t>
            </a:fld>
            <a:endParaRPr lang="en-GB"/>
          </a:p>
        </p:txBody>
      </p:sp>
      <p:sp>
        <p:nvSpPr>
          <p:cNvPr id="5" name="Segnaposto piè di pagina 4">
            <a:extLst>
              <a:ext uri="{FF2B5EF4-FFF2-40B4-BE49-F238E27FC236}">
                <a16:creationId xmlns:a16="http://schemas.microsoft.com/office/drawing/2014/main" id="{F8C085FD-14E4-4615-8CB9-C88A883B87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4BE61986-D964-4A24-A8A0-728F67C9BF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792BD4-F015-4539-896A-9EC587DC003F}" type="slidenum">
              <a:rPr lang="en-GB" smtClean="0"/>
              <a:t>‹N›</a:t>
            </a:fld>
            <a:endParaRPr lang="en-GB"/>
          </a:p>
        </p:txBody>
      </p:sp>
    </p:spTree>
    <p:extLst>
      <p:ext uri="{BB962C8B-B14F-4D97-AF65-F5344CB8AC3E}">
        <p14:creationId xmlns:p14="http://schemas.microsoft.com/office/powerpoint/2010/main" val="2703848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AFAD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3493B-E27E-4DC0-A41A-7E254FDDD4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B619A8B-408B-4DCB-AC39-AC640BF856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4A87CC5-FBB1-4FE5-893F-7BD071C75E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61375A-C223-44C8-917C-F7C3A1BCD50F}" type="datetimeFigureOut">
              <a:rPr lang="en-GB" smtClean="0"/>
              <a:t>31/12/2022</a:t>
            </a:fld>
            <a:endParaRPr lang="en-GB"/>
          </a:p>
        </p:txBody>
      </p:sp>
      <p:sp>
        <p:nvSpPr>
          <p:cNvPr id="5" name="Footer Placeholder 4">
            <a:extLst>
              <a:ext uri="{FF2B5EF4-FFF2-40B4-BE49-F238E27FC236}">
                <a16:creationId xmlns:a16="http://schemas.microsoft.com/office/drawing/2014/main" id="{068E1BCB-E2F2-4D1B-BCFC-521169C8EA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111173B-B48E-4DCF-8715-5805390549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3841B-0DB4-4C99-B5E5-79625F01DBF7}" type="slidenum">
              <a:rPr lang="en-GB" smtClean="0"/>
              <a:t>‹N›</a:t>
            </a:fld>
            <a:endParaRPr lang="en-GB"/>
          </a:p>
        </p:txBody>
      </p:sp>
    </p:spTree>
    <p:extLst>
      <p:ext uri="{BB962C8B-B14F-4D97-AF65-F5344CB8AC3E}">
        <p14:creationId xmlns:p14="http://schemas.microsoft.com/office/powerpoint/2010/main" val="233715706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jpe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 Id="rId9" Type="http://schemas.microsoft.com/office/2007/relationships/hdphoto" Target="../media/hdphoto3.wdp"/></Relationships>
</file>

<file path=ppt/slides/_rels/slide10.xml.rels><?xml version="1.0" encoding="UTF-8" standalone="yes"?>
<Relationships xmlns="http://schemas.openxmlformats.org/package/2006/relationships"><Relationship Id="rId8" Type="http://schemas.openxmlformats.org/officeDocument/2006/relationships/image" Target="../media/image74.svg"/><Relationship Id="rId13" Type="http://schemas.openxmlformats.org/officeDocument/2006/relationships/image" Target="../media/image79.png"/><Relationship Id="rId3" Type="http://schemas.openxmlformats.org/officeDocument/2006/relationships/image" Target="../media/image69.png"/><Relationship Id="rId7" Type="http://schemas.openxmlformats.org/officeDocument/2006/relationships/image" Target="../media/image73.png"/><Relationship Id="rId12" Type="http://schemas.openxmlformats.org/officeDocument/2006/relationships/image" Target="../media/image78.svg"/><Relationship Id="rId17" Type="http://schemas.openxmlformats.org/officeDocument/2006/relationships/image" Target="../media/image6.png"/><Relationship Id="rId2" Type="http://schemas.openxmlformats.org/officeDocument/2006/relationships/image" Target="../media/image68.png"/><Relationship Id="rId16" Type="http://schemas.openxmlformats.org/officeDocument/2006/relationships/image" Target="../media/image82.svg"/><Relationship Id="rId1" Type="http://schemas.openxmlformats.org/officeDocument/2006/relationships/slideLayout" Target="../slideLayouts/slideLayout2.xml"/><Relationship Id="rId6" Type="http://schemas.openxmlformats.org/officeDocument/2006/relationships/image" Target="../media/image72.svg"/><Relationship Id="rId11" Type="http://schemas.openxmlformats.org/officeDocument/2006/relationships/image" Target="../media/image77.png"/><Relationship Id="rId5" Type="http://schemas.openxmlformats.org/officeDocument/2006/relationships/image" Target="../media/image71.png"/><Relationship Id="rId15" Type="http://schemas.openxmlformats.org/officeDocument/2006/relationships/image" Target="../media/image81.png"/><Relationship Id="rId10" Type="http://schemas.openxmlformats.org/officeDocument/2006/relationships/image" Target="../media/image76.svg"/><Relationship Id="rId4" Type="http://schemas.openxmlformats.org/officeDocument/2006/relationships/image" Target="../media/image70.svg"/><Relationship Id="rId9" Type="http://schemas.openxmlformats.org/officeDocument/2006/relationships/image" Target="../media/image75.png"/><Relationship Id="rId14" Type="http://schemas.openxmlformats.org/officeDocument/2006/relationships/image" Target="../media/image80.svg"/></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86.svg"/><Relationship Id="rId12" Type="http://schemas.openxmlformats.org/officeDocument/2006/relationships/image" Target="../media/image89.sv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5.png"/><Relationship Id="rId11" Type="http://schemas.openxmlformats.org/officeDocument/2006/relationships/image" Target="../media/image88.png"/><Relationship Id="rId5" Type="http://schemas.openxmlformats.org/officeDocument/2006/relationships/image" Target="../media/image84.svg"/><Relationship Id="rId10" Type="http://schemas.openxmlformats.org/officeDocument/2006/relationships/image" Target="../media/image87.png"/><Relationship Id="rId4" Type="http://schemas.openxmlformats.org/officeDocument/2006/relationships/image" Target="../media/image83.png"/><Relationship Id="rId9"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91.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svg"/><Relationship Id="rId11" Type="http://schemas.openxmlformats.org/officeDocument/2006/relationships/image" Target="../media/image6.png"/><Relationship Id="rId5" Type="http://schemas.openxmlformats.org/officeDocument/2006/relationships/image" Target="../media/image9.png"/><Relationship Id="rId10" Type="http://schemas.microsoft.com/office/2007/relationships/hdphoto" Target="../media/hdphoto4.wdp"/><Relationship Id="rId4" Type="http://schemas.openxmlformats.org/officeDocument/2006/relationships/image" Target="../media/image8.sv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svg"/><Relationship Id="rId18" Type="http://schemas.openxmlformats.org/officeDocument/2006/relationships/image" Target="../media/image6.png"/><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2.png"/><Relationship Id="rId17" Type="http://schemas.openxmlformats.org/officeDocument/2006/relationships/image" Target="../media/image27.svg"/><Relationship Id="rId2" Type="http://schemas.openxmlformats.org/officeDocument/2006/relationships/notesSlide" Target="../notesSlides/notesSlide4.xml"/><Relationship Id="rId16"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15.png"/><Relationship Id="rId15" Type="http://schemas.openxmlformats.org/officeDocument/2006/relationships/image" Target="../media/image25.svg"/><Relationship Id="rId10" Type="http://schemas.openxmlformats.org/officeDocument/2006/relationships/image" Target="../media/image20.png"/><Relationship Id="rId4" Type="http://schemas.microsoft.com/office/2007/relationships/hdphoto" Target="../media/hdphoto5.wdp"/><Relationship Id="rId9" Type="http://schemas.openxmlformats.org/officeDocument/2006/relationships/image" Target="../media/image19.png"/><Relationship Id="rId14" Type="http://schemas.openxmlformats.org/officeDocument/2006/relationships/image" Target="../media/image24.png"/></Relationships>
</file>

<file path=ppt/slides/_rels/slide5.xml.rels><?xml version="1.0" encoding="UTF-8" standalone="yes"?>
<Relationships xmlns="http://schemas.openxmlformats.org/package/2006/relationships"><Relationship Id="rId8" Type="http://schemas.openxmlformats.org/officeDocument/2006/relationships/image" Target="../media/image32.svg"/><Relationship Id="rId13" Type="http://schemas.openxmlformats.org/officeDocument/2006/relationships/image" Target="../media/image6.png"/><Relationship Id="rId3" Type="http://schemas.openxmlformats.org/officeDocument/2006/relationships/image" Target="../media/image28.png"/><Relationship Id="rId7" Type="http://schemas.openxmlformats.org/officeDocument/2006/relationships/image" Target="../media/image31.png"/><Relationship Id="rId12" Type="http://schemas.openxmlformats.org/officeDocument/2006/relationships/image" Target="../media/image36.sv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30.svg"/><Relationship Id="rId11" Type="http://schemas.openxmlformats.org/officeDocument/2006/relationships/image" Target="../media/image35.png"/><Relationship Id="rId5" Type="http://schemas.openxmlformats.org/officeDocument/2006/relationships/image" Target="../media/image26.png"/><Relationship Id="rId10" Type="http://schemas.openxmlformats.org/officeDocument/2006/relationships/image" Target="../media/image34.svg"/><Relationship Id="rId4" Type="http://schemas.openxmlformats.org/officeDocument/2006/relationships/image" Target="../media/image29.svg"/><Relationship Id="rId9" Type="http://schemas.openxmlformats.org/officeDocument/2006/relationships/image" Target="../media/image33.png"/></Relationships>
</file>

<file path=ppt/slides/_rels/slide6.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46.png"/><Relationship Id="rId18" Type="http://schemas.openxmlformats.org/officeDocument/2006/relationships/image" Target="../media/image51.svg"/><Relationship Id="rId3" Type="http://schemas.openxmlformats.org/officeDocument/2006/relationships/image" Target="../media/image6.png"/><Relationship Id="rId7" Type="http://schemas.openxmlformats.org/officeDocument/2006/relationships/image" Target="../media/image40.svg"/><Relationship Id="rId12" Type="http://schemas.openxmlformats.org/officeDocument/2006/relationships/image" Target="../media/image45.png"/><Relationship Id="rId17" Type="http://schemas.openxmlformats.org/officeDocument/2006/relationships/image" Target="../media/image50.png"/><Relationship Id="rId2" Type="http://schemas.openxmlformats.org/officeDocument/2006/relationships/notesSlide" Target="../notesSlides/notesSlide6.xml"/><Relationship Id="rId16" Type="http://schemas.openxmlformats.org/officeDocument/2006/relationships/image" Target="../media/image49.svg"/><Relationship Id="rId1" Type="http://schemas.openxmlformats.org/officeDocument/2006/relationships/slideLayout" Target="../slideLayouts/slideLayout2.xml"/><Relationship Id="rId6" Type="http://schemas.openxmlformats.org/officeDocument/2006/relationships/image" Target="../media/image39.png"/><Relationship Id="rId11" Type="http://schemas.openxmlformats.org/officeDocument/2006/relationships/image" Target="../media/image44.svg"/><Relationship Id="rId5" Type="http://schemas.openxmlformats.org/officeDocument/2006/relationships/image" Target="../media/image38.svg"/><Relationship Id="rId15" Type="http://schemas.openxmlformats.org/officeDocument/2006/relationships/image" Target="../media/image48.png"/><Relationship Id="rId10"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svg"/><Relationship Id="rId14" Type="http://schemas.openxmlformats.org/officeDocument/2006/relationships/image" Target="../media/image47.png"/></Relationships>
</file>

<file path=ppt/slides/_rels/slide7.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6.png"/><Relationship Id="rId7" Type="http://schemas.openxmlformats.org/officeDocument/2006/relationships/image" Target="../media/image55.png"/><Relationship Id="rId12" Type="http://schemas.microsoft.com/office/2007/relationships/hdphoto" Target="../media/hdphoto4.wdp"/><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54.png"/><Relationship Id="rId11" Type="http://schemas.openxmlformats.org/officeDocument/2006/relationships/image" Target="../media/image13.png"/><Relationship Id="rId5" Type="http://schemas.openxmlformats.org/officeDocument/2006/relationships/image" Target="../media/image53.svg"/><Relationship Id="rId10" Type="http://schemas.openxmlformats.org/officeDocument/2006/relationships/image" Target="../media/image36.svg"/><Relationship Id="rId4" Type="http://schemas.openxmlformats.org/officeDocument/2006/relationships/image" Target="../media/image52.png"/><Relationship Id="rId9" Type="http://schemas.openxmlformats.org/officeDocument/2006/relationships/image" Target="../media/image3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9.xml.rels><?xml version="1.0" encoding="UTF-8" standalone="yes"?>
<Relationships xmlns="http://schemas.openxmlformats.org/package/2006/relationships"><Relationship Id="rId8" Type="http://schemas.openxmlformats.org/officeDocument/2006/relationships/image" Target="../media/image63.svg"/><Relationship Id="rId13" Type="http://schemas.openxmlformats.org/officeDocument/2006/relationships/image" Target="../media/image6.png"/><Relationship Id="rId3" Type="http://schemas.openxmlformats.org/officeDocument/2006/relationships/image" Target="../media/image59.png"/><Relationship Id="rId7" Type="http://schemas.openxmlformats.org/officeDocument/2006/relationships/image" Target="../media/image31.png"/><Relationship Id="rId12" Type="http://schemas.openxmlformats.org/officeDocument/2006/relationships/image" Target="../media/image67.sv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2.svg"/><Relationship Id="rId11" Type="http://schemas.openxmlformats.org/officeDocument/2006/relationships/image" Target="../media/image66.png"/><Relationship Id="rId5" Type="http://schemas.openxmlformats.org/officeDocument/2006/relationships/image" Target="../media/image61.png"/><Relationship Id="rId10" Type="http://schemas.openxmlformats.org/officeDocument/2006/relationships/image" Target="../media/image65.svg"/><Relationship Id="rId4" Type="http://schemas.openxmlformats.org/officeDocument/2006/relationships/image" Target="../media/image60.svg"/><Relationship Id="rId9" Type="http://schemas.openxmlformats.org/officeDocument/2006/relationships/image" Target="../media/image64.png"/><Relationship Id="rId14"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4C80DED3-030E-4811-964E-F19C3F189F98}"/>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46944" b="81667" l="37083" r="62448">
                        <a14:foregroundMark x1="37135" y1="69259" x2="37135" y2="69259"/>
                        <a14:foregroundMark x1="39896" y1="70278" x2="39896" y2="70278"/>
                        <a14:foregroundMark x1="44479" y1="69722" x2="44479" y2="69722"/>
                        <a14:foregroundMark x1="47135" y1="69907" x2="47135" y2="69907"/>
                        <a14:foregroundMark x1="48385" y1="68519" x2="48385" y2="68519"/>
                        <a14:foregroundMark x1="53438" y1="70370" x2="53438" y2="70370"/>
                        <a14:foregroundMark x1="55469" y1="70185" x2="55469" y2="70185"/>
                        <a14:foregroundMark x1="58542" y1="70926" x2="58542" y2="70926"/>
                        <a14:foregroundMark x1="60365" y1="71759" x2="60365" y2="71759"/>
                        <a14:foregroundMark x1="62448" y1="71852" x2="62448" y2="71852"/>
                        <a14:foregroundMark x1="39010" y1="77870" x2="39010" y2="77870"/>
                        <a14:foregroundMark x1="39531" y1="79259" x2="39531" y2="79259"/>
                        <a14:foregroundMark x1="41198" y1="78981" x2="41198" y2="78981"/>
                        <a14:foregroundMark x1="43438" y1="79815" x2="43438" y2="79815"/>
                        <a14:foregroundMark x1="45521" y1="78704" x2="45521" y2="78704"/>
                        <a14:foregroundMark x1="46250" y1="78704" x2="46250" y2="78704"/>
                        <a14:foregroundMark x1="47813" y1="79074" x2="47813" y2="79074"/>
                        <a14:foregroundMark x1="49167" y1="78796" x2="49167" y2="78796"/>
                        <a14:foregroundMark x1="51563" y1="79259" x2="51563" y2="79259"/>
                        <a14:foregroundMark x1="53438" y1="79167" x2="53438" y2="79167"/>
                        <a14:foregroundMark x1="55365" y1="79259" x2="55365" y2="79259"/>
                        <a14:foregroundMark x1="56302" y1="79074" x2="56302" y2="79074"/>
                        <a14:foregroundMark x1="58802" y1="79167" x2="58802" y2="79167"/>
                        <a14:foregroundMark x1="59531" y1="79352" x2="59531" y2="79352"/>
                        <a14:foregroundMark x1="60313" y1="79815" x2="60313" y2="79815"/>
                        <a14:backgroundMark x1="38750" y1="78241" x2="38750" y2="78241"/>
                        <a14:backgroundMark x1="40208" y1="79815" x2="40208" y2="79815"/>
                        <a14:backgroundMark x1="43906" y1="79259" x2="43906" y2="79259"/>
                        <a14:backgroundMark x1="49375" y1="79722" x2="49375" y2="79722"/>
                        <a14:backgroundMark x1="53542" y1="78426" x2="53542" y2="78426"/>
                        <a14:backgroundMark x1="56719" y1="79907" x2="56719" y2="79907"/>
                        <a14:backgroundMark x1="58385" y1="79630" x2="58385" y2="79630"/>
                        <a14:backgroundMark x1="60833" y1="79259" x2="60833" y2="79259"/>
                        <a14:backgroundMark x1="55104" y1="79444" x2="55104" y2="79444"/>
                      </a14:backgroundRemoval>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rcRect l="34323" t="42763" r="35701" b="33361"/>
          <a:stretch/>
        </p:blipFill>
        <p:spPr>
          <a:xfrm>
            <a:off x="3385982" y="625628"/>
            <a:ext cx="5420032" cy="2428398"/>
          </a:xfrm>
          <a:prstGeom prst="rect">
            <a:avLst/>
          </a:prstGeom>
        </p:spPr>
      </p:pic>
      <p:sp>
        <p:nvSpPr>
          <p:cNvPr id="7" name="CasellaDiTesto 6">
            <a:extLst>
              <a:ext uri="{FF2B5EF4-FFF2-40B4-BE49-F238E27FC236}">
                <a16:creationId xmlns:a16="http://schemas.microsoft.com/office/drawing/2014/main" id="{6CC0B5E1-E277-41A6-8B60-10E82DDA8E79}"/>
              </a:ext>
            </a:extLst>
          </p:cNvPr>
          <p:cNvSpPr txBox="1"/>
          <p:nvPr/>
        </p:nvSpPr>
        <p:spPr>
          <a:xfrm>
            <a:off x="3385983" y="2644170"/>
            <a:ext cx="5420032" cy="1569660"/>
          </a:xfrm>
          <a:prstGeom prst="rect">
            <a:avLst/>
          </a:prstGeom>
          <a:noFill/>
        </p:spPr>
        <p:txBody>
          <a:bodyPr wrap="square" rtlCol="0">
            <a:spAutoFit/>
          </a:bodyPr>
          <a:lstStyle/>
          <a:p>
            <a:pPr algn="ctr"/>
            <a:r>
              <a:rPr lang="it-IT" sz="9600" b="1">
                <a:solidFill>
                  <a:schemeClr val="bg1"/>
                </a:solidFill>
              </a:rPr>
              <a:t>EnerShare</a:t>
            </a:r>
          </a:p>
        </p:txBody>
      </p:sp>
      <p:pic>
        <p:nvPicPr>
          <p:cNvPr id="3" name="Immagine 2" descr="Immagine che contiene testo&#10;&#10;Descrizione generata automaticamente">
            <a:extLst>
              <a:ext uri="{FF2B5EF4-FFF2-40B4-BE49-F238E27FC236}">
                <a16:creationId xmlns:a16="http://schemas.microsoft.com/office/drawing/2014/main" id="{80E72140-9F62-42DD-BCE5-3D3709A6FA6F}"/>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112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607125" y="281465"/>
            <a:ext cx="2438400" cy="731520"/>
          </a:xfrm>
          <a:prstGeom prst="rect">
            <a:avLst/>
          </a:prstGeom>
        </p:spPr>
      </p:pic>
      <p:sp>
        <p:nvSpPr>
          <p:cNvPr id="5" name="CasellaDiTesto 4">
            <a:extLst>
              <a:ext uri="{FF2B5EF4-FFF2-40B4-BE49-F238E27FC236}">
                <a16:creationId xmlns:a16="http://schemas.microsoft.com/office/drawing/2014/main" id="{A47ADACD-529E-4DE7-98BF-74BDAD3A20BF}"/>
              </a:ext>
            </a:extLst>
          </p:cNvPr>
          <p:cNvSpPr txBox="1"/>
          <p:nvPr/>
        </p:nvSpPr>
        <p:spPr>
          <a:xfrm>
            <a:off x="2035891" y="6053315"/>
            <a:ext cx="8120217" cy="523220"/>
          </a:xfrm>
          <a:prstGeom prst="rect">
            <a:avLst/>
          </a:prstGeom>
          <a:noFill/>
        </p:spPr>
        <p:txBody>
          <a:bodyPr wrap="square" rtlCol="0">
            <a:spAutoFit/>
          </a:bodyPr>
          <a:lstStyle/>
          <a:p>
            <a:r>
              <a:rPr lang="it-IT" sz="2800" b="1">
                <a:solidFill>
                  <a:schemeClr val="bg1"/>
                </a:solidFill>
              </a:rPr>
              <a:t>Project work Leadership&amp;Innovation 2021 | Group 4 </a:t>
            </a:r>
            <a:endParaRPr lang="en-GB" sz="2800" b="1">
              <a:solidFill>
                <a:schemeClr val="bg1"/>
              </a:solidFill>
            </a:endParaRPr>
          </a:p>
        </p:txBody>
      </p:sp>
      <p:sp>
        <p:nvSpPr>
          <p:cNvPr id="8" name="CasellaDiTesto 7">
            <a:extLst>
              <a:ext uri="{FF2B5EF4-FFF2-40B4-BE49-F238E27FC236}">
                <a16:creationId xmlns:a16="http://schemas.microsoft.com/office/drawing/2014/main" id="{22C6E246-47A6-4745-8515-99D677FB68BD}"/>
              </a:ext>
            </a:extLst>
          </p:cNvPr>
          <p:cNvSpPr txBox="1"/>
          <p:nvPr/>
        </p:nvSpPr>
        <p:spPr>
          <a:xfrm>
            <a:off x="3342613" y="3785515"/>
            <a:ext cx="5506769" cy="1107996"/>
          </a:xfrm>
          <a:prstGeom prst="rect">
            <a:avLst/>
          </a:prstGeom>
          <a:noFill/>
        </p:spPr>
        <p:txBody>
          <a:bodyPr wrap="square" rtlCol="0">
            <a:spAutoFit/>
          </a:bodyPr>
          <a:lstStyle/>
          <a:p>
            <a:pPr algn="ctr"/>
            <a:r>
              <a:rPr lang="it-IT" sz="4800" b="1">
                <a:solidFill>
                  <a:schemeClr val="bg1"/>
                </a:solidFill>
              </a:rPr>
              <a:t>Power  From People</a:t>
            </a:r>
            <a:endParaRPr lang="en-GB" sz="4800" b="1">
              <a:solidFill>
                <a:schemeClr val="bg1"/>
              </a:solidFill>
            </a:endParaRPr>
          </a:p>
          <a:p>
            <a:pPr algn="ctr"/>
            <a:endParaRPr lang="en-GB"/>
          </a:p>
        </p:txBody>
      </p:sp>
      <p:pic>
        <p:nvPicPr>
          <p:cNvPr id="10" name="Immagine 9" descr="Immagine che contiene testo, segnale&#10;&#10;Descrizione generata automaticamente">
            <a:extLst>
              <a:ext uri="{FF2B5EF4-FFF2-40B4-BE49-F238E27FC236}">
                <a16:creationId xmlns:a16="http://schemas.microsoft.com/office/drawing/2014/main" id="{75795E0F-92C8-42DC-80D6-2E9C910D6C8C}"/>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contrast="37000"/>
                    </a14:imgEffect>
                  </a14:imgLayer>
                </a14:imgProps>
              </a:ext>
              <a:ext uri="{28A0092B-C50C-407E-A947-70E740481C1C}">
                <a14:useLocalDpi xmlns:a14="http://schemas.microsoft.com/office/drawing/2010/main" val="0"/>
              </a:ext>
            </a:extLst>
          </a:blip>
          <a:stretch>
            <a:fillRect/>
          </a:stretch>
        </p:blipFill>
        <p:spPr>
          <a:xfrm>
            <a:off x="9081761" y="281609"/>
            <a:ext cx="2438400" cy="688037"/>
          </a:xfrm>
          <a:prstGeom prst="rect">
            <a:avLst/>
          </a:prstGeom>
        </p:spPr>
      </p:pic>
    </p:spTree>
    <p:extLst>
      <p:ext uri="{BB962C8B-B14F-4D97-AF65-F5344CB8AC3E}">
        <p14:creationId xmlns:p14="http://schemas.microsoft.com/office/powerpoint/2010/main" val="3074240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8ABC01CA-C5E1-4E52-8B48-7CE27205FFAA}"/>
              </a:ext>
            </a:extLst>
          </p:cNvPr>
          <p:cNvPicPr>
            <a:picLocks noChangeAspect="1"/>
          </p:cNvPicPr>
          <p:nvPr/>
        </p:nvPicPr>
        <p:blipFill rotWithShape="1">
          <a:blip r:embed="rId2"/>
          <a:srcRect t="28594" b="26963"/>
          <a:stretch/>
        </p:blipFill>
        <p:spPr>
          <a:xfrm>
            <a:off x="-203200" y="1852429"/>
            <a:ext cx="12625804" cy="3156451"/>
          </a:xfrm>
          <a:prstGeom prst="rect">
            <a:avLst/>
          </a:prstGeom>
          <a:effectLst>
            <a:softEdge rad="127000"/>
          </a:effectLst>
        </p:spPr>
      </p:pic>
      <p:pic>
        <p:nvPicPr>
          <p:cNvPr id="5" name="Elemento grafico 4" descr="Gruppo di uomini con riempimento a tinta unita">
            <a:extLst>
              <a:ext uri="{FF2B5EF4-FFF2-40B4-BE49-F238E27FC236}">
                <a16:creationId xmlns:a16="http://schemas.microsoft.com/office/drawing/2014/main" id="{E42B36C5-70B7-430E-A3AF-AAC07B1E56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8980" y="2230120"/>
            <a:ext cx="701040" cy="701040"/>
          </a:xfrm>
          <a:prstGeom prst="rect">
            <a:avLst/>
          </a:prstGeom>
        </p:spPr>
      </p:pic>
      <p:sp>
        <p:nvSpPr>
          <p:cNvPr id="6" name="CasellaDiTesto 5">
            <a:extLst>
              <a:ext uri="{FF2B5EF4-FFF2-40B4-BE49-F238E27FC236}">
                <a16:creationId xmlns:a16="http://schemas.microsoft.com/office/drawing/2014/main" id="{243964A3-9F16-45D5-A382-FA73FC7554E4}"/>
              </a:ext>
            </a:extLst>
          </p:cNvPr>
          <p:cNvSpPr txBox="1"/>
          <p:nvPr/>
        </p:nvSpPr>
        <p:spPr>
          <a:xfrm>
            <a:off x="51599" y="3070860"/>
            <a:ext cx="2055802" cy="1692771"/>
          </a:xfrm>
          <a:prstGeom prst="rect">
            <a:avLst/>
          </a:prstGeom>
          <a:noFill/>
        </p:spPr>
        <p:txBody>
          <a:bodyPr wrap="square" rtlCol="0">
            <a:spAutoFit/>
          </a:bodyPr>
          <a:lstStyle/>
          <a:p>
            <a:pPr algn="ctr"/>
            <a:r>
              <a:rPr lang="it-IT" sz="2400" b="1" i="1">
                <a:solidFill>
                  <a:schemeClr val="bg1"/>
                </a:solidFill>
              </a:rPr>
              <a:t>339.083.437</a:t>
            </a:r>
          </a:p>
          <a:p>
            <a:pPr algn="ctr"/>
            <a:r>
              <a:rPr lang="it-IT" sz="2400" b="1" i="1">
                <a:solidFill>
                  <a:schemeClr val="bg1"/>
                </a:solidFill>
              </a:rPr>
              <a:t>Euro </a:t>
            </a:r>
          </a:p>
          <a:p>
            <a:pPr algn="ctr"/>
            <a:r>
              <a:rPr lang="it-IT" sz="2400" i="1">
                <a:solidFill>
                  <a:schemeClr val="bg1"/>
                </a:solidFill>
              </a:rPr>
              <a:t> </a:t>
            </a:r>
            <a:r>
              <a:rPr lang="it-IT" sz="1600" i="1">
                <a:solidFill>
                  <a:schemeClr val="bg1"/>
                </a:solidFill>
              </a:rPr>
              <a:t>Raised in 2020 with crowdfunding</a:t>
            </a:r>
          </a:p>
          <a:p>
            <a:pPr algn="ctr"/>
            <a:r>
              <a:rPr lang="it-IT" sz="1600" i="1">
                <a:solidFill>
                  <a:schemeClr val="bg1"/>
                </a:solidFill>
              </a:rPr>
              <a:t> (+75% from 2019) </a:t>
            </a:r>
          </a:p>
        </p:txBody>
      </p:sp>
      <p:pic>
        <p:nvPicPr>
          <p:cNvPr id="7" name="Elemento grafico 6" descr="Camminare con riempimento a tinta unita">
            <a:extLst>
              <a:ext uri="{FF2B5EF4-FFF2-40B4-BE49-F238E27FC236}">
                <a16:creationId xmlns:a16="http://schemas.microsoft.com/office/drawing/2014/main" id="{825082C0-5695-474E-9785-51AED22FE5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396067" y="2230120"/>
            <a:ext cx="701040" cy="701040"/>
          </a:xfrm>
          <a:prstGeom prst="rect">
            <a:avLst/>
          </a:prstGeom>
        </p:spPr>
      </p:pic>
      <p:pic>
        <p:nvPicPr>
          <p:cNvPr id="8" name="Elemento grafico 7" descr="Pannelli solari con riempimento a tinta unita">
            <a:extLst>
              <a:ext uri="{FF2B5EF4-FFF2-40B4-BE49-F238E27FC236}">
                <a16:creationId xmlns:a16="http://schemas.microsoft.com/office/drawing/2014/main" id="{4F3FBEE0-C7B3-4BDA-8E9C-01BE6643C28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61554" y="2230120"/>
            <a:ext cx="701040" cy="701040"/>
          </a:xfrm>
          <a:prstGeom prst="rect">
            <a:avLst/>
          </a:prstGeom>
        </p:spPr>
      </p:pic>
      <p:pic>
        <p:nvPicPr>
          <p:cNvPr id="9" name="Elemento grafico 8" descr="Salvadanaio con riempimento a tinta unita">
            <a:extLst>
              <a:ext uri="{FF2B5EF4-FFF2-40B4-BE49-F238E27FC236}">
                <a16:creationId xmlns:a16="http://schemas.microsoft.com/office/drawing/2014/main" id="{4E105BAB-65A1-4507-9739-17047FCFB30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194128" y="2230120"/>
            <a:ext cx="701040" cy="701040"/>
          </a:xfrm>
          <a:prstGeom prst="rect">
            <a:avLst/>
          </a:prstGeom>
        </p:spPr>
      </p:pic>
      <p:pic>
        <p:nvPicPr>
          <p:cNvPr id="10" name="Elemento grafico 9" descr="Piano di sopra con riempimento a tinta unita">
            <a:extLst>
              <a:ext uri="{FF2B5EF4-FFF2-40B4-BE49-F238E27FC236}">
                <a16:creationId xmlns:a16="http://schemas.microsoft.com/office/drawing/2014/main" id="{6B523100-FF02-40A5-A1FA-4CF81C7C3F5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577841" y="2230120"/>
            <a:ext cx="701040" cy="701040"/>
          </a:xfrm>
          <a:prstGeom prst="rect">
            <a:avLst/>
          </a:prstGeom>
        </p:spPr>
      </p:pic>
      <p:pic>
        <p:nvPicPr>
          <p:cNvPr id="11" name="Elemento grafico 10" descr="Energia rinnovabile con riempimento a tinta unita">
            <a:extLst>
              <a:ext uri="{FF2B5EF4-FFF2-40B4-BE49-F238E27FC236}">
                <a16:creationId xmlns:a16="http://schemas.microsoft.com/office/drawing/2014/main" id="{ED04CB15-3AAC-4EA4-BA7B-1D2E874FD84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810415" y="2230120"/>
            <a:ext cx="701040" cy="701040"/>
          </a:xfrm>
          <a:prstGeom prst="rect">
            <a:avLst/>
          </a:prstGeom>
        </p:spPr>
      </p:pic>
      <p:sp>
        <p:nvSpPr>
          <p:cNvPr id="12" name="CasellaDiTesto 11">
            <a:extLst>
              <a:ext uri="{FF2B5EF4-FFF2-40B4-BE49-F238E27FC236}">
                <a16:creationId xmlns:a16="http://schemas.microsoft.com/office/drawing/2014/main" id="{33990DCA-181C-42B4-8CFA-1E75BFD1F3E7}"/>
              </a:ext>
            </a:extLst>
          </p:cNvPr>
          <p:cNvSpPr txBox="1"/>
          <p:nvPr/>
        </p:nvSpPr>
        <p:spPr>
          <a:xfrm>
            <a:off x="2068736" y="3070860"/>
            <a:ext cx="1450727" cy="1323439"/>
          </a:xfrm>
          <a:prstGeom prst="rect">
            <a:avLst/>
          </a:prstGeom>
          <a:noFill/>
        </p:spPr>
        <p:txBody>
          <a:bodyPr wrap="square" rtlCol="0">
            <a:spAutoFit/>
          </a:bodyPr>
          <a:lstStyle/>
          <a:p>
            <a:pPr algn="ctr"/>
            <a:r>
              <a:rPr lang="it-IT" sz="2400" b="1" i="1">
                <a:solidFill>
                  <a:schemeClr val="bg1"/>
                </a:solidFill>
              </a:rPr>
              <a:t>45,8</a:t>
            </a:r>
          </a:p>
          <a:p>
            <a:pPr algn="ctr"/>
            <a:r>
              <a:rPr lang="it-IT" sz="2400" b="1" i="1">
                <a:solidFill>
                  <a:schemeClr val="bg1"/>
                </a:solidFill>
              </a:rPr>
              <a:t>Years</a:t>
            </a:r>
          </a:p>
          <a:p>
            <a:pPr algn="ctr"/>
            <a:r>
              <a:rPr lang="it-IT" sz="1600" i="1">
                <a:solidFill>
                  <a:schemeClr val="bg1"/>
                </a:solidFill>
              </a:rPr>
              <a:t>Average age of a crowdfunder</a:t>
            </a:r>
          </a:p>
        </p:txBody>
      </p:sp>
      <p:pic>
        <p:nvPicPr>
          <p:cNvPr id="13" name="Elemento grafico 12" descr="Filantropia con riempimento a tinta unita">
            <a:extLst>
              <a:ext uri="{FF2B5EF4-FFF2-40B4-BE49-F238E27FC236}">
                <a16:creationId xmlns:a16="http://schemas.microsoft.com/office/drawing/2014/main" id="{D6B6B35A-33CB-446B-B46C-19390BA9038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0426700" y="2230120"/>
            <a:ext cx="701040" cy="701040"/>
          </a:xfrm>
          <a:prstGeom prst="rect">
            <a:avLst/>
          </a:prstGeom>
        </p:spPr>
      </p:pic>
      <p:sp>
        <p:nvSpPr>
          <p:cNvPr id="14" name="CasellaDiTesto 13">
            <a:extLst>
              <a:ext uri="{FF2B5EF4-FFF2-40B4-BE49-F238E27FC236}">
                <a16:creationId xmlns:a16="http://schemas.microsoft.com/office/drawing/2014/main" id="{0456E501-7612-41E1-97CD-17280390CABB}"/>
              </a:ext>
            </a:extLst>
          </p:cNvPr>
          <p:cNvSpPr txBox="1"/>
          <p:nvPr/>
        </p:nvSpPr>
        <p:spPr>
          <a:xfrm>
            <a:off x="3582398" y="3070860"/>
            <a:ext cx="1568726" cy="2092881"/>
          </a:xfrm>
          <a:prstGeom prst="rect">
            <a:avLst/>
          </a:prstGeom>
          <a:noFill/>
        </p:spPr>
        <p:txBody>
          <a:bodyPr wrap="square" rtlCol="0">
            <a:spAutoFit/>
          </a:bodyPr>
          <a:lstStyle/>
          <a:p>
            <a:pPr algn="ctr"/>
            <a:r>
              <a:rPr lang="en-GB" sz="2400" b="1" i="1">
                <a:solidFill>
                  <a:schemeClr val="bg1"/>
                </a:solidFill>
              </a:rPr>
              <a:t>880.090</a:t>
            </a:r>
          </a:p>
          <a:p>
            <a:pPr algn="ctr"/>
            <a:r>
              <a:rPr lang="en-GB" sz="2400" b="1" i="1">
                <a:solidFill>
                  <a:schemeClr val="bg1"/>
                </a:solidFill>
              </a:rPr>
              <a:t>Plants</a:t>
            </a:r>
          </a:p>
          <a:p>
            <a:pPr algn="ctr"/>
            <a:r>
              <a:rPr lang="en-GB" sz="1600" i="1">
                <a:solidFill>
                  <a:schemeClr val="bg1"/>
                </a:solidFill>
              </a:rPr>
              <a:t>Installed photovoltaic plants in Italy in 2019</a:t>
            </a:r>
          </a:p>
          <a:p>
            <a:pPr algn="ctr"/>
            <a:endParaRPr lang="it-IT" i="1"/>
          </a:p>
        </p:txBody>
      </p:sp>
      <p:sp>
        <p:nvSpPr>
          <p:cNvPr id="15" name="CasellaDiTesto 14">
            <a:extLst>
              <a:ext uri="{FF2B5EF4-FFF2-40B4-BE49-F238E27FC236}">
                <a16:creationId xmlns:a16="http://schemas.microsoft.com/office/drawing/2014/main" id="{B92BE3B7-76F4-4DB9-8E31-2AEB6515E934}"/>
              </a:ext>
            </a:extLst>
          </p:cNvPr>
          <p:cNvSpPr txBox="1"/>
          <p:nvPr/>
        </p:nvSpPr>
        <p:spPr>
          <a:xfrm>
            <a:off x="5163259" y="3070860"/>
            <a:ext cx="1519767" cy="1200329"/>
          </a:xfrm>
          <a:prstGeom prst="rect">
            <a:avLst/>
          </a:prstGeom>
          <a:noFill/>
        </p:spPr>
        <p:txBody>
          <a:bodyPr wrap="square" rtlCol="0">
            <a:spAutoFit/>
          </a:bodyPr>
          <a:lstStyle/>
          <a:p>
            <a:pPr algn="ctr"/>
            <a:r>
              <a:rPr lang="it-IT" sz="2400" b="1" i="1">
                <a:solidFill>
                  <a:schemeClr val="bg1"/>
                </a:solidFill>
              </a:rPr>
              <a:t>70%</a:t>
            </a:r>
          </a:p>
          <a:p>
            <a:pPr algn="ctr"/>
            <a:r>
              <a:rPr lang="it-IT" sz="1600" i="1" err="1">
                <a:solidFill>
                  <a:schemeClr val="bg1"/>
                </a:solidFill>
              </a:rPr>
              <a:t>Average</a:t>
            </a:r>
            <a:r>
              <a:rPr lang="it-IT" sz="1600" i="1">
                <a:solidFill>
                  <a:schemeClr val="bg1"/>
                </a:solidFill>
              </a:rPr>
              <a:t> </a:t>
            </a:r>
            <a:r>
              <a:rPr lang="it-IT" sz="1600" i="1" err="1">
                <a:solidFill>
                  <a:schemeClr val="bg1"/>
                </a:solidFill>
              </a:rPr>
              <a:t>energetic</a:t>
            </a:r>
            <a:r>
              <a:rPr lang="it-IT" sz="1600" i="1">
                <a:solidFill>
                  <a:schemeClr val="bg1"/>
                </a:solidFill>
              </a:rPr>
              <a:t> surplus </a:t>
            </a:r>
          </a:p>
        </p:txBody>
      </p:sp>
      <p:sp>
        <p:nvSpPr>
          <p:cNvPr id="16" name="CasellaDiTesto 15">
            <a:extLst>
              <a:ext uri="{FF2B5EF4-FFF2-40B4-BE49-F238E27FC236}">
                <a16:creationId xmlns:a16="http://schemas.microsoft.com/office/drawing/2014/main" id="{F51B2033-8BA1-48C3-9BDE-4B8CD94E4875}"/>
              </a:ext>
            </a:extLst>
          </p:cNvPr>
          <p:cNvSpPr txBox="1"/>
          <p:nvPr/>
        </p:nvSpPr>
        <p:spPr>
          <a:xfrm>
            <a:off x="6695161" y="3070860"/>
            <a:ext cx="1645496" cy="1200329"/>
          </a:xfrm>
          <a:prstGeom prst="rect">
            <a:avLst/>
          </a:prstGeom>
          <a:noFill/>
        </p:spPr>
        <p:txBody>
          <a:bodyPr wrap="square" rtlCol="0">
            <a:spAutoFit/>
          </a:bodyPr>
          <a:lstStyle/>
          <a:p>
            <a:pPr algn="ctr"/>
            <a:r>
              <a:rPr lang="it-IT" sz="2400" b="1" i="1">
                <a:solidFill>
                  <a:schemeClr val="bg1"/>
                </a:solidFill>
              </a:rPr>
              <a:t>57%</a:t>
            </a:r>
          </a:p>
          <a:p>
            <a:pPr algn="ctr"/>
            <a:r>
              <a:rPr lang="it-IT" sz="1600" i="1" err="1">
                <a:solidFill>
                  <a:schemeClr val="bg1"/>
                </a:solidFill>
              </a:rPr>
              <a:t>Forecasted</a:t>
            </a:r>
            <a:r>
              <a:rPr lang="it-IT" sz="1600" i="1">
                <a:solidFill>
                  <a:schemeClr val="bg1"/>
                </a:solidFill>
              </a:rPr>
              <a:t> </a:t>
            </a:r>
            <a:r>
              <a:rPr lang="it-IT" sz="1600" i="1" err="1">
                <a:solidFill>
                  <a:schemeClr val="bg1"/>
                </a:solidFill>
              </a:rPr>
              <a:t>saving</a:t>
            </a:r>
            <a:r>
              <a:rPr lang="it-IT" sz="1600" i="1">
                <a:solidFill>
                  <a:schemeClr val="bg1"/>
                </a:solidFill>
              </a:rPr>
              <a:t> in bills of a </a:t>
            </a:r>
            <a:r>
              <a:rPr lang="it-IT" sz="1600" i="1" err="1">
                <a:solidFill>
                  <a:schemeClr val="bg1"/>
                </a:solidFill>
              </a:rPr>
              <a:t>prosumer</a:t>
            </a:r>
            <a:endParaRPr lang="it-IT" sz="1600" i="1">
              <a:solidFill>
                <a:schemeClr val="bg1"/>
              </a:solidFill>
            </a:endParaRPr>
          </a:p>
        </p:txBody>
      </p:sp>
      <p:sp>
        <p:nvSpPr>
          <p:cNvPr id="17" name="CasellaDiTesto 16">
            <a:extLst>
              <a:ext uri="{FF2B5EF4-FFF2-40B4-BE49-F238E27FC236}">
                <a16:creationId xmlns:a16="http://schemas.microsoft.com/office/drawing/2014/main" id="{C946F852-2951-4FA1-9E56-6EB5CC4CC5EB}"/>
              </a:ext>
            </a:extLst>
          </p:cNvPr>
          <p:cNvSpPr txBox="1"/>
          <p:nvPr/>
        </p:nvSpPr>
        <p:spPr>
          <a:xfrm>
            <a:off x="8352791" y="3070860"/>
            <a:ext cx="1616285" cy="1569660"/>
          </a:xfrm>
          <a:prstGeom prst="rect">
            <a:avLst/>
          </a:prstGeom>
          <a:noFill/>
        </p:spPr>
        <p:txBody>
          <a:bodyPr wrap="square" rtlCol="0">
            <a:spAutoFit/>
          </a:bodyPr>
          <a:lstStyle/>
          <a:p>
            <a:pPr algn="ctr"/>
            <a:r>
              <a:rPr lang="en-GB" sz="2400" b="1" i="1">
                <a:solidFill>
                  <a:schemeClr val="bg1"/>
                </a:solidFill>
              </a:rPr>
              <a:t>530</a:t>
            </a:r>
          </a:p>
          <a:p>
            <a:pPr algn="ctr"/>
            <a:r>
              <a:rPr lang="en-GB" sz="2400" b="1" i="1">
                <a:solidFill>
                  <a:schemeClr val="bg1"/>
                </a:solidFill>
              </a:rPr>
              <a:t>Kg/y</a:t>
            </a:r>
          </a:p>
          <a:p>
            <a:pPr algn="ctr"/>
            <a:r>
              <a:rPr lang="en-GB" sz="1600" i="1">
                <a:solidFill>
                  <a:schemeClr val="bg1"/>
                </a:solidFill>
              </a:rPr>
              <a:t>average CO2 saved by a single plant</a:t>
            </a:r>
            <a:endParaRPr lang="it-IT" sz="1600" i="1">
              <a:solidFill>
                <a:schemeClr val="bg1"/>
              </a:solidFill>
            </a:endParaRPr>
          </a:p>
        </p:txBody>
      </p:sp>
      <p:sp>
        <p:nvSpPr>
          <p:cNvPr id="18" name="CasellaDiTesto 17">
            <a:extLst>
              <a:ext uri="{FF2B5EF4-FFF2-40B4-BE49-F238E27FC236}">
                <a16:creationId xmlns:a16="http://schemas.microsoft.com/office/drawing/2014/main" id="{A744708C-814B-4B2E-A9A9-F7A6FBFFAB0C}"/>
              </a:ext>
            </a:extLst>
          </p:cNvPr>
          <p:cNvSpPr txBox="1"/>
          <p:nvPr/>
        </p:nvSpPr>
        <p:spPr>
          <a:xfrm>
            <a:off x="9858788" y="3070860"/>
            <a:ext cx="2008405" cy="1200329"/>
          </a:xfrm>
          <a:prstGeom prst="rect">
            <a:avLst/>
          </a:prstGeom>
          <a:noFill/>
        </p:spPr>
        <p:txBody>
          <a:bodyPr wrap="square" rtlCol="0">
            <a:spAutoFit/>
          </a:bodyPr>
          <a:lstStyle/>
          <a:p>
            <a:pPr algn="ctr"/>
            <a:r>
              <a:rPr lang="it-IT" sz="2400" b="1" i="1">
                <a:solidFill>
                  <a:schemeClr val="bg1"/>
                </a:solidFill>
              </a:rPr>
              <a:t>1M Euro</a:t>
            </a:r>
          </a:p>
          <a:p>
            <a:pPr algn="ctr"/>
            <a:r>
              <a:rPr lang="it-IT" sz="1600" i="1" err="1">
                <a:solidFill>
                  <a:schemeClr val="bg1"/>
                </a:solidFill>
              </a:rPr>
              <a:t>Estimated</a:t>
            </a:r>
            <a:r>
              <a:rPr lang="it-IT" sz="1600" i="1">
                <a:solidFill>
                  <a:schemeClr val="bg1"/>
                </a:solidFill>
              </a:rPr>
              <a:t> NPV, with a break </a:t>
            </a:r>
            <a:r>
              <a:rPr lang="it-IT" sz="1600" i="1" err="1">
                <a:solidFill>
                  <a:schemeClr val="bg1"/>
                </a:solidFill>
              </a:rPr>
              <a:t>even</a:t>
            </a:r>
            <a:r>
              <a:rPr lang="it-IT" sz="1600" i="1">
                <a:solidFill>
                  <a:schemeClr val="bg1"/>
                </a:solidFill>
              </a:rPr>
              <a:t> point </a:t>
            </a:r>
            <a:r>
              <a:rPr lang="it-IT" sz="1600" i="1" err="1">
                <a:solidFill>
                  <a:schemeClr val="bg1"/>
                </a:solidFill>
              </a:rPr>
              <a:t>at</a:t>
            </a:r>
            <a:r>
              <a:rPr lang="it-IT" sz="1600" i="1">
                <a:solidFill>
                  <a:schemeClr val="bg1"/>
                </a:solidFill>
              </a:rPr>
              <a:t> </a:t>
            </a:r>
            <a:r>
              <a:rPr lang="it-IT" sz="1600" i="1" err="1">
                <a:solidFill>
                  <a:schemeClr val="bg1"/>
                </a:solidFill>
              </a:rPr>
              <a:t>third</a:t>
            </a:r>
            <a:r>
              <a:rPr lang="it-IT" sz="1600" i="1">
                <a:solidFill>
                  <a:schemeClr val="bg1"/>
                </a:solidFill>
              </a:rPr>
              <a:t> </a:t>
            </a:r>
            <a:r>
              <a:rPr lang="it-IT" sz="1600" i="1" err="1">
                <a:solidFill>
                  <a:schemeClr val="bg1"/>
                </a:solidFill>
              </a:rPr>
              <a:t>year</a:t>
            </a:r>
            <a:endParaRPr lang="it-IT" sz="1600" i="1">
              <a:solidFill>
                <a:schemeClr val="bg1"/>
              </a:solidFill>
            </a:endParaRPr>
          </a:p>
        </p:txBody>
      </p:sp>
      <p:pic>
        <p:nvPicPr>
          <p:cNvPr id="19" name="Immagine 18">
            <a:extLst>
              <a:ext uri="{FF2B5EF4-FFF2-40B4-BE49-F238E27FC236}">
                <a16:creationId xmlns:a16="http://schemas.microsoft.com/office/drawing/2014/main" id="{4BD14DC3-0BC6-487D-8809-92B70836753D}"/>
              </a:ext>
            </a:extLst>
          </p:cNvPr>
          <p:cNvPicPr>
            <a:picLocks noChangeAspect="1"/>
          </p:cNvPicPr>
          <p:nvPr/>
        </p:nvPicPr>
        <p:blipFill>
          <a:blip r:embed="rId17">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20" name="CasellaDiTesto 19">
            <a:extLst>
              <a:ext uri="{FF2B5EF4-FFF2-40B4-BE49-F238E27FC236}">
                <a16:creationId xmlns:a16="http://schemas.microsoft.com/office/drawing/2014/main" id="{CC10B720-3AAE-491B-9DEF-43B07A693E41}"/>
              </a:ext>
            </a:extLst>
          </p:cNvPr>
          <p:cNvSpPr txBox="1"/>
          <p:nvPr/>
        </p:nvSpPr>
        <p:spPr>
          <a:xfrm>
            <a:off x="-13456" y="169693"/>
            <a:ext cx="10300456" cy="830997"/>
          </a:xfrm>
          <a:prstGeom prst="rect">
            <a:avLst/>
          </a:prstGeom>
          <a:noFill/>
        </p:spPr>
        <p:txBody>
          <a:bodyPr wrap="square" rtlCol="0">
            <a:spAutoFit/>
          </a:bodyPr>
          <a:lstStyle/>
          <a:p>
            <a:r>
              <a:rPr lang="it-IT" sz="4800" b="1">
                <a:latin typeface="Arvo" panose="02000000000000000000" pitchFamily="2" charset="0"/>
              </a:rPr>
              <a:t>NUMBERS THAT MATTER </a:t>
            </a:r>
            <a:endParaRPr lang="en-GB" sz="4800" b="1">
              <a:latin typeface="Arvo" panose="02000000000000000000" pitchFamily="2" charset="0"/>
            </a:endParaRPr>
          </a:p>
        </p:txBody>
      </p:sp>
      <p:cxnSp>
        <p:nvCxnSpPr>
          <p:cNvPr id="21" name="Connettore diritto 20">
            <a:extLst>
              <a:ext uri="{FF2B5EF4-FFF2-40B4-BE49-F238E27FC236}">
                <a16:creationId xmlns:a16="http://schemas.microsoft.com/office/drawing/2014/main" id="{8246D911-1115-4FCC-BC42-3049B41D2AAE}"/>
              </a:ext>
            </a:extLst>
          </p:cNvPr>
          <p:cNvCxnSpPr>
            <a:cxnSpLocks/>
          </p:cNvCxnSpPr>
          <p:nvPr/>
        </p:nvCxnSpPr>
        <p:spPr>
          <a:xfrm>
            <a:off x="-2400" y="1007604"/>
            <a:ext cx="83430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Figura a mano libera: forma 22">
            <a:extLst>
              <a:ext uri="{FF2B5EF4-FFF2-40B4-BE49-F238E27FC236}">
                <a16:creationId xmlns:a16="http://schemas.microsoft.com/office/drawing/2014/main" id="{0B1C60A4-B7D9-4026-BF43-78F053B54411}"/>
              </a:ext>
            </a:extLst>
          </p:cNvPr>
          <p:cNvSpPr/>
          <p:nvPr/>
        </p:nvSpPr>
        <p:spPr>
          <a:xfrm>
            <a:off x="0" y="5738784"/>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CasellaDiTesto 23">
            <a:extLst>
              <a:ext uri="{FF2B5EF4-FFF2-40B4-BE49-F238E27FC236}">
                <a16:creationId xmlns:a16="http://schemas.microsoft.com/office/drawing/2014/main" id="{202D2E73-5034-461B-B65D-C9401BCF18A7}"/>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9</a:t>
            </a:r>
            <a:endParaRPr lang="en-GB" b="1">
              <a:solidFill>
                <a:schemeClr val="bg1"/>
              </a:solidFill>
            </a:endParaRPr>
          </a:p>
        </p:txBody>
      </p:sp>
      <p:sp>
        <p:nvSpPr>
          <p:cNvPr id="25" name="CasellaDiTesto 24">
            <a:extLst>
              <a:ext uri="{FF2B5EF4-FFF2-40B4-BE49-F238E27FC236}">
                <a16:creationId xmlns:a16="http://schemas.microsoft.com/office/drawing/2014/main" id="{35C7C394-1D5C-497A-88E4-096CDED7A23E}"/>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rgbClr val="CBF297"/>
                </a:solidFill>
                <a:sym typeface="Wingdings" panose="05000000000000000000" pitchFamily="2" charset="2"/>
              </a:rPr>
              <a:t></a:t>
            </a:r>
            <a:r>
              <a:rPr lang="it-IT" sz="1400" i="1">
                <a:solidFill>
                  <a:srgbClr val="CBF297"/>
                </a:solidFill>
                <a:sym typeface="Wingdings" panose="05000000000000000000" pitchFamily="2" charset="2"/>
              </a:rPr>
              <a:t> </a:t>
            </a:r>
            <a:r>
              <a:rPr lang="it-IT" sz="1400" i="1">
                <a:solidFill>
                  <a:srgbClr val="CBF297"/>
                </a:solidFill>
              </a:rPr>
              <a:t>Inside EnerShare </a:t>
            </a:r>
            <a:r>
              <a:rPr lang="it-IT" sz="1400" b="1">
                <a:solidFill>
                  <a:schemeClr val="bg1"/>
                </a:solidFill>
                <a:sym typeface="Wingdings" panose="05000000000000000000" pitchFamily="2" charset="2"/>
              </a:rPr>
              <a:t> </a:t>
            </a:r>
            <a:r>
              <a:rPr lang="it-IT" sz="1400" b="1">
                <a:solidFill>
                  <a:schemeClr val="bg1"/>
                </a:solidFill>
              </a:rPr>
              <a:t>How EnerShare</a:t>
            </a:r>
            <a:endParaRPr lang="en-GB" sz="1400" b="1">
              <a:solidFill>
                <a:schemeClr val="bg1"/>
              </a:solidFill>
            </a:endParaRPr>
          </a:p>
        </p:txBody>
      </p:sp>
    </p:spTree>
    <p:extLst>
      <p:ext uri="{BB962C8B-B14F-4D97-AF65-F5344CB8AC3E}">
        <p14:creationId xmlns:p14="http://schemas.microsoft.com/office/powerpoint/2010/main" val="546329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E2D23EBB-E404-4B7F-99BF-A330164B9969}"/>
              </a:ext>
            </a:extLst>
          </p:cNvPr>
          <p:cNvPicPr>
            <a:picLocks noChangeAspect="1"/>
          </p:cNvPicPr>
          <p:nvPr/>
        </p:nvPicPr>
        <p:blipFill>
          <a:blip r:embed="rId2">
            <a:clrChange>
              <a:clrFrom>
                <a:srgbClr val="CBF297"/>
              </a:clrFrom>
              <a:clrTo>
                <a:srgbClr val="CBF297">
                  <a:alpha val="0"/>
                </a:srgbClr>
              </a:clrTo>
            </a:clrChange>
          </a:blip>
          <a:stretch>
            <a:fillRect/>
          </a:stretch>
        </p:blipFill>
        <p:spPr>
          <a:xfrm>
            <a:off x="0" y="5740400"/>
            <a:ext cx="12192000" cy="1127760"/>
          </a:xfrm>
          <a:prstGeom prst="rect">
            <a:avLst/>
          </a:prstGeom>
        </p:spPr>
      </p:pic>
      <p:grpSp>
        <p:nvGrpSpPr>
          <p:cNvPr id="7" name="Gruppo 6">
            <a:extLst>
              <a:ext uri="{FF2B5EF4-FFF2-40B4-BE49-F238E27FC236}">
                <a16:creationId xmlns:a16="http://schemas.microsoft.com/office/drawing/2014/main" id="{A79BB7CE-28BF-4D39-8B14-E1279B0C37D4}"/>
              </a:ext>
            </a:extLst>
          </p:cNvPr>
          <p:cNvGrpSpPr/>
          <p:nvPr/>
        </p:nvGrpSpPr>
        <p:grpSpPr>
          <a:xfrm>
            <a:off x="5803474" y="199201"/>
            <a:ext cx="5969426" cy="6348374"/>
            <a:chOff x="6247975" y="153123"/>
            <a:chExt cx="4811186" cy="5542016"/>
          </a:xfrm>
        </p:grpSpPr>
        <p:sp>
          <p:nvSpPr>
            <p:cNvPr id="8" name="Rectangle 1">
              <a:extLst>
                <a:ext uri="{FF2B5EF4-FFF2-40B4-BE49-F238E27FC236}">
                  <a16:creationId xmlns:a16="http://schemas.microsoft.com/office/drawing/2014/main" id="{6995F013-C388-492E-A0BE-23D7783ED176}"/>
                </a:ext>
              </a:extLst>
            </p:cNvPr>
            <p:cNvSpPr/>
            <p:nvPr/>
          </p:nvSpPr>
          <p:spPr>
            <a:xfrm>
              <a:off x="6435300" y="1888138"/>
              <a:ext cx="4448600" cy="2381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 name="Oval 18">
              <a:extLst>
                <a:ext uri="{FF2B5EF4-FFF2-40B4-BE49-F238E27FC236}">
                  <a16:creationId xmlns:a16="http://schemas.microsoft.com/office/drawing/2014/main" id="{6D5BB52D-94F5-4F6C-BA01-7F026CCF9A9A}"/>
                </a:ext>
              </a:extLst>
            </p:cNvPr>
            <p:cNvSpPr/>
            <p:nvPr/>
          </p:nvSpPr>
          <p:spPr>
            <a:xfrm>
              <a:off x="7372799" y="5534865"/>
              <a:ext cx="2508556" cy="160274"/>
            </a:xfrm>
            <a:prstGeom prst="ellipse">
              <a:avLst/>
            </a:pr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Freeform 14">
              <a:extLst>
                <a:ext uri="{FF2B5EF4-FFF2-40B4-BE49-F238E27FC236}">
                  <a16:creationId xmlns:a16="http://schemas.microsoft.com/office/drawing/2014/main" id="{CAE87B12-921D-4CE8-A237-43E806A132DD}"/>
                </a:ext>
              </a:extLst>
            </p:cNvPr>
            <p:cNvSpPr>
              <a:spLocks/>
            </p:cNvSpPr>
            <p:nvPr/>
          </p:nvSpPr>
          <p:spPr bwMode="auto">
            <a:xfrm>
              <a:off x="6247975" y="4444164"/>
              <a:ext cx="4811186" cy="578435"/>
            </a:xfrm>
            <a:custGeom>
              <a:avLst/>
              <a:gdLst>
                <a:gd name="T0" fmla="*/ 373 w 966"/>
                <a:gd name="T1" fmla="*/ 116 h 116"/>
                <a:gd name="T2" fmla="*/ 145 w 966"/>
                <a:gd name="T3" fmla="*/ 116 h 116"/>
                <a:gd name="T4" fmla="*/ 36 w 966"/>
                <a:gd name="T5" fmla="*/ 116 h 116"/>
                <a:gd name="T6" fmla="*/ 2 w 966"/>
                <a:gd name="T7" fmla="*/ 89 h 116"/>
                <a:gd name="T8" fmla="*/ 0 w 966"/>
                <a:gd name="T9" fmla="*/ 75 h 116"/>
                <a:gd name="T10" fmla="*/ 0 w 966"/>
                <a:gd name="T11" fmla="*/ 0 h 116"/>
                <a:gd name="T12" fmla="*/ 943 w 966"/>
                <a:gd name="T13" fmla="*/ 0 h 116"/>
                <a:gd name="T14" fmla="*/ 966 w 966"/>
                <a:gd name="T15" fmla="*/ 0 h 116"/>
                <a:gd name="T16" fmla="*/ 966 w 966"/>
                <a:gd name="T17" fmla="*/ 79 h 116"/>
                <a:gd name="T18" fmla="*/ 928 w 966"/>
                <a:gd name="T19" fmla="*/ 116 h 116"/>
                <a:gd name="T20" fmla="*/ 600 w 966"/>
                <a:gd name="T21" fmla="*/ 116 h 116"/>
                <a:gd name="T22" fmla="*/ 592 w 966"/>
                <a:gd name="T23" fmla="*/ 116 h 116"/>
                <a:gd name="T24" fmla="*/ 585 w 966"/>
                <a:gd name="T25" fmla="*/ 116 h 116"/>
                <a:gd name="T26" fmla="*/ 383 w 966"/>
                <a:gd name="T27" fmla="*/ 116 h 116"/>
                <a:gd name="T28" fmla="*/ 373 w 966"/>
                <a:gd name="T29"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6" h="116">
                  <a:moveTo>
                    <a:pt x="373" y="116"/>
                  </a:moveTo>
                  <a:cubicBezTo>
                    <a:pt x="297" y="116"/>
                    <a:pt x="221" y="116"/>
                    <a:pt x="145" y="116"/>
                  </a:cubicBezTo>
                  <a:cubicBezTo>
                    <a:pt x="109" y="116"/>
                    <a:pt x="72" y="116"/>
                    <a:pt x="36" y="116"/>
                  </a:cubicBezTo>
                  <a:cubicBezTo>
                    <a:pt x="21" y="116"/>
                    <a:pt x="5" y="104"/>
                    <a:pt x="2" y="89"/>
                  </a:cubicBezTo>
                  <a:cubicBezTo>
                    <a:pt x="0" y="84"/>
                    <a:pt x="0" y="80"/>
                    <a:pt x="0" y="75"/>
                  </a:cubicBezTo>
                  <a:cubicBezTo>
                    <a:pt x="0" y="52"/>
                    <a:pt x="0" y="0"/>
                    <a:pt x="0" y="0"/>
                  </a:cubicBezTo>
                  <a:cubicBezTo>
                    <a:pt x="0" y="0"/>
                    <a:pt x="631" y="0"/>
                    <a:pt x="943" y="0"/>
                  </a:cubicBezTo>
                  <a:cubicBezTo>
                    <a:pt x="950" y="0"/>
                    <a:pt x="959" y="0"/>
                    <a:pt x="966" y="0"/>
                  </a:cubicBezTo>
                  <a:cubicBezTo>
                    <a:pt x="966" y="0"/>
                    <a:pt x="966" y="56"/>
                    <a:pt x="966" y="79"/>
                  </a:cubicBezTo>
                  <a:cubicBezTo>
                    <a:pt x="966" y="100"/>
                    <a:pt x="949" y="116"/>
                    <a:pt x="928" y="116"/>
                  </a:cubicBezTo>
                  <a:cubicBezTo>
                    <a:pt x="819" y="116"/>
                    <a:pt x="709" y="116"/>
                    <a:pt x="600" y="116"/>
                  </a:cubicBezTo>
                  <a:cubicBezTo>
                    <a:pt x="598" y="116"/>
                    <a:pt x="595" y="116"/>
                    <a:pt x="592" y="116"/>
                  </a:cubicBezTo>
                  <a:cubicBezTo>
                    <a:pt x="590" y="116"/>
                    <a:pt x="587" y="116"/>
                    <a:pt x="585" y="116"/>
                  </a:cubicBezTo>
                  <a:cubicBezTo>
                    <a:pt x="517" y="116"/>
                    <a:pt x="450" y="116"/>
                    <a:pt x="383" y="116"/>
                  </a:cubicBezTo>
                  <a:lnTo>
                    <a:pt x="373" y="116"/>
                  </a:lnTo>
                  <a:close/>
                </a:path>
              </a:pathLst>
            </a:custGeom>
            <a:solidFill>
              <a:schemeClr val="tx1">
                <a:lumMod val="90000"/>
                <a:lumOff val="1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8" name="Freeform 16">
              <a:extLst>
                <a:ext uri="{FF2B5EF4-FFF2-40B4-BE49-F238E27FC236}">
                  <a16:creationId xmlns:a16="http://schemas.microsoft.com/office/drawing/2014/main" id="{07549883-7219-4A05-AB0D-AC9FC6C4F883}"/>
                </a:ext>
              </a:extLst>
            </p:cNvPr>
            <p:cNvSpPr>
              <a:spLocks/>
            </p:cNvSpPr>
            <p:nvPr/>
          </p:nvSpPr>
          <p:spPr bwMode="auto">
            <a:xfrm>
              <a:off x="7821913" y="5151692"/>
              <a:ext cx="1658345" cy="389761"/>
            </a:xfrm>
            <a:custGeom>
              <a:avLst/>
              <a:gdLst>
                <a:gd name="T0" fmla="*/ 278 w 333"/>
                <a:gd name="T1" fmla="*/ 0 h 78"/>
                <a:gd name="T2" fmla="*/ 282 w 333"/>
                <a:gd name="T3" fmla="*/ 34 h 78"/>
                <a:gd name="T4" fmla="*/ 288 w 333"/>
                <a:gd name="T5" fmla="*/ 60 h 78"/>
                <a:gd name="T6" fmla="*/ 298 w 333"/>
                <a:gd name="T7" fmla="*/ 67 h 78"/>
                <a:gd name="T8" fmla="*/ 329 w 333"/>
                <a:gd name="T9" fmla="*/ 74 h 78"/>
                <a:gd name="T10" fmla="*/ 333 w 333"/>
                <a:gd name="T11" fmla="*/ 76 h 78"/>
                <a:gd name="T12" fmla="*/ 329 w 333"/>
                <a:gd name="T13" fmla="*/ 77 h 78"/>
                <a:gd name="T14" fmla="*/ 221 w 333"/>
                <a:gd name="T15" fmla="*/ 77 h 78"/>
                <a:gd name="T16" fmla="*/ 6 w 333"/>
                <a:gd name="T17" fmla="*/ 77 h 78"/>
                <a:gd name="T18" fmla="*/ 0 w 333"/>
                <a:gd name="T19" fmla="*/ 76 h 78"/>
                <a:gd name="T20" fmla="*/ 5 w 333"/>
                <a:gd name="T21" fmla="*/ 74 h 78"/>
                <a:gd name="T22" fmla="*/ 35 w 333"/>
                <a:gd name="T23" fmla="*/ 67 h 78"/>
                <a:gd name="T24" fmla="*/ 49 w 333"/>
                <a:gd name="T25" fmla="*/ 50 h 78"/>
                <a:gd name="T26" fmla="*/ 56 w 333"/>
                <a:gd name="T27" fmla="*/ 0 h 78"/>
                <a:gd name="T28" fmla="*/ 66 w 333"/>
                <a:gd name="T29" fmla="*/ 0 h 78"/>
                <a:gd name="T30" fmla="*/ 278 w 333"/>
                <a:gd name="T3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78">
                  <a:moveTo>
                    <a:pt x="278" y="0"/>
                  </a:moveTo>
                  <a:cubicBezTo>
                    <a:pt x="280" y="12"/>
                    <a:pt x="280" y="23"/>
                    <a:pt x="282" y="34"/>
                  </a:cubicBezTo>
                  <a:cubicBezTo>
                    <a:pt x="283" y="43"/>
                    <a:pt x="285" y="51"/>
                    <a:pt x="288" y="60"/>
                  </a:cubicBezTo>
                  <a:cubicBezTo>
                    <a:pt x="290" y="64"/>
                    <a:pt x="293" y="67"/>
                    <a:pt x="298" y="67"/>
                  </a:cubicBezTo>
                  <a:cubicBezTo>
                    <a:pt x="309" y="68"/>
                    <a:pt x="319" y="72"/>
                    <a:pt x="329" y="74"/>
                  </a:cubicBezTo>
                  <a:cubicBezTo>
                    <a:pt x="331" y="74"/>
                    <a:pt x="333" y="74"/>
                    <a:pt x="333" y="76"/>
                  </a:cubicBezTo>
                  <a:cubicBezTo>
                    <a:pt x="333" y="78"/>
                    <a:pt x="330" y="77"/>
                    <a:pt x="329" y="77"/>
                  </a:cubicBezTo>
                  <a:cubicBezTo>
                    <a:pt x="293" y="77"/>
                    <a:pt x="257" y="77"/>
                    <a:pt x="221" y="77"/>
                  </a:cubicBezTo>
                  <a:cubicBezTo>
                    <a:pt x="149" y="77"/>
                    <a:pt x="78" y="77"/>
                    <a:pt x="6" y="77"/>
                  </a:cubicBezTo>
                  <a:cubicBezTo>
                    <a:pt x="4" y="77"/>
                    <a:pt x="2" y="78"/>
                    <a:pt x="0" y="76"/>
                  </a:cubicBezTo>
                  <a:cubicBezTo>
                    <a:pt x="1" y="74"/>
                    <a:pt x="3" y="74"/>
                    <a:pt x="5" y="74"/>
                  </a:cubicBezTo>
                  <a:cubicBezTo>
                    <a:pt x="15" y="72"/>
                    <a:pt x="25" y="69"/>
                    <a:pt x="35" y="67"/>
                  </a:cubicBezTo>
                  <a:cubicBezTo>
                    <a:pt x="44" y="66"/>
                    <a:pt x="46" y="61"/>
                    <a:pt x="49" y="50"/>
                  </a:cubicBezTo>
                  <a:cubicBezTo>
                    <a:pt x="52" y="35"/>
                    <a:pt x="56" y="0"/>
                    <a:pt x="56" y="0"/>
                  </a:cubicBezTo>
                  <a:cubicBezTo>
                    <a:pt x="66" y="0"/>
                    <a:pt x="66" y="0"/>
                    <a:pt x="66" y="0"/>
                  </a:cubicBezTo>
                  <a:cubicBezTo>
                    <a:pt x="66" y="0"/>
                    <a:pt x="207" y="0"/>
                    <a:pt x="278" y="0"/>
                  </a:cubicBezTo>
                  <a:close/>
                </a:path>
              </a:pathLst>
            </a:custGeom>
            <a:solidFill>
              <a:schemeClr val="tx1">
                <a:lumMod val="90000"/>
                <a:lumOff val="1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9" name="Freeform 17">
              <a:extLst>
                <a:ext uri="{FF2B5EF4-FFF2-40B4-BE49-F238E27FC236}">
                  <a16:creationId xmlns:a16="http://schemas.microsoft.com/office/drawing/2014/main" id="{8FAF973F-DDD4-4F6E-8B7A-0D7F399E7686}"/>
                </a:ext>
              </a:extLst>
            </p:cNvPr>
            <p:cNvSpPr>
              <a:spLocks/>
            </p:cNvSpPr>
            <p:nvPr/>
          </p:nvSpPr>
          <p:spPr bwMode="auto">
            <a:xfrm>
              <a:off x="8099959" y="5022599"/>
              <a:ext cx="1107218" cy="129092"/>
            </a:xfrm>
            <a:custGeom>
              <a:avLst/>
              <a:gdLst>
                <a:gd name="T0" fmla="*/ 222 w 222"/>
                <a:gd name="T1" fmla="*/ 26 h 26"/>
                <a:gd name="T2" fmla="*/ 10 w 222"/>
                <a:gd name="T3" fmla="*/ 26 h 26"/>
                <a:gd name="T4" fmla="*/ 0 w 222"/>
                <a:gd name="T5" fmla="*/ 26 h 26"/>
                <a:gd name="T6" fmla="*/ 1 w 222"/>
                <a:gd name="T7" fmla="*/ 0 h 26"/>
                <a:gd name="T8" fmla="*/ 11 w 222"/>
                <a:gd name="T9" fmla="*/ 0 h 26"/>
                <a:gd name="T10" fmla="*/ 213 w 222"/>
                <a:gd name="T11" fmla="*/ 0 h 26"/>
                <a:gd name="T12" fmla="*/ 220 w 222"/>
                <a:gd name="T13" fmla="*/ 0 h 26"/>
                <a:gd name="T14" fmla="*/ 222 w 22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6">
                  <a:moveTo>
                    <a:pt x="222" y="26"/>
                  </a:moveTo>
                  <a:cubicBezTo>
                    <a:pt x="151" y="26"/>
                    <a:pt x="10" y="26"/>
                    <a:pt x="10" y="26"/>
                  </a:cubicBezTo>
                  <a:cubicBezTo>
                    <a:pt x="0" y="26"/>
                    <a:pt x="0" y="26"/>
                    <a:pt x="0" y="26"/>
                  </a:cubicBezTo>
                  <a:cubicBezTo>
                    <a:pt x="0" y="17"/>
                    <a:pt x="1" y="9"/>
                    <a:pt x="1" y="0"/>
                  </a:cubicBezTo>
                  <a:cubicBezTo>
                    <a:pt x="11" y="0"/>
                    <a:pt x="11" y="0"/>
                    <a:pt x="11" y="0"/>
                  </a:cubicBezTo>
                  <a:cubicBezTo>
                    <a:pt x="11" y="0"/>
                    <a:pt x="145" y="0"/>
                    <a:pt x="213" y="0"/>
                  </a:cubicBezTo>
                  <a:cubicBezTo>
                    <a:pt x="215" y="0"/>
                    <a:pt x="218" y="0"/>
                    <a:pt x="220" y="0"/>
                  </a:cubicBezTo>
                  <a:lnTo>
                    <a:pt x="222" y="26"/>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0" name="Freeform 18">
              <a:extLst>
                <a:ext uri="{FF2B5EF4-FFF2-40B4-BE49-F238E27FC236}">
                  <a16:creationId xmlns:a16="http://schemas.microsoft.com/office/drawing/2014/main" id="{8D478C33-449D-41CA-9A58-A27BC0AF9C7C}"/>
                </a:ext>
              </a:extLst>
            </p:cNvPr>
            <p:cNvSpPr>
              <a:spLocks/>
            </p:cNvSpPr>
            <p:nvPr/>
          </p:nvSpPr>
          <p:spPr bwMode="auto">
            <a:xfrm>
              <a:off x="7821913" y="5526557"/>
              <a:ext cx="1658345" cy="24825"/>
            </a:xfrm>
            <a:custGeom>
              <a:avLst/>
              <a:gdLst>
                <a:gd name="T0" fmla="*/ 167 w 333"/>
                <a:gd name="T1" fmla="*/ 2 h 5"/>
                <a:gd name="T2" fmla="*/ 331 w 333"/>
                <a:gd name="T3" fmla="*/ 2 h 5"/>
                <a:gd name="T4" fmla="*/ 333 w 333"/>
                <a:gd name="T5" fmla="*/ 3 h 5"/>
                <a:gd name="T6" fmla="*/ 331 w 333"/>
                <a:gd name="T7" fmla="*/ 5 h 5"/>
                <a:gd name="T8" fmla="*/ 324 w 333"/>
                <a:gd name="T9" fmla="*/ 5 h 5"/>
                <a:gd name="T10" fmla="*/ 6 w 333"/>
                <a:gd name="T11" fmla="*/ 5 h 5"/>
                <a:gd name="T12" fmla="*/ 0 w 333"/>
                <a:gd name="T13" fmla="*/ 3 h 5"/>
                <a:gd name="T14" fmla="*/ 6 w 333"/>
                <a:gd name="T15" fmla="*/ 2 h 5"/>
                <a:gd name="T16" fmla="*/ 167 w 333"/>
                <a:gd name="T17" fmla="*/ 2 h 5"/>
                <a:gd name="T18" fmla="*/ 167 w 333"/>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3" h="5">
                  <a:moveTo>
                    <a:pt x="167" y="2"/>
                  </a:moveTo>
                  <a:cubicBezTo>
                    <a:pt x="222" y="2"/>
                    <a:pt x="276" y="2"/>
                    <a:pt x="331" y="2"/>
                  </a:cubicBezTo>
                  <a:cubicBezTo>
                    <a:pt x="332" y="2"/>
                    <a:pt x="333" y="1"/>
                    <a:pt x="333" y="3"/>
                  </a:cubicBezTo>
                  <a:cubicBezTo>
                    <a:pt x="333" y="4"/>
                    <a:pt x="332" y="5"/>
                    <a:pt x="331" y="5"/>
                  </a:cubicBezTo>
                  <a:cubicBezTo>
                    <a:pt x="328" y="5"/>
                    <a:pt x="326" y="5"/>
                    <a:pt x="324" y="5"/>
                  </a:cubicBezTo>
                  <a:cubicBezTo>
                    <a:pt x="218" y="5"/>
                    <a:pt x="112" y="5"/>
                    <a:pt x="6" y="5"/>
                  </a:cubicBezTo>
                  <a:cubicBezTo>
                    <a:pt x="4" y="5"/>
                    <a:pt x="0" y="5"/>
                    <a:pt x="0" y="3"/>
                  </a:cubicBezTo>
                  <a:cubicBezTo>
                    <a:pt x="0" y="0"/>
                    <a:pt x="4" y="2"/>
                    <a:pt x="6" y="2"/>
                  </a:cubicBezTo>
                  <a:cubicBezTo>
                    <a:pt x="60" y="2"/>
                    <a:pt x="114" y="2"/>
                    <a:pt x="167" y="2"/>
                  </a:cubicBezTo>
                  <a:cubicBezTo>
                    <a:pt x="167" y="2"/>
                    <a:pt x="167" y="2"/>
                    <a:pt x="167" y="2"/>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cxnSp>
          <p:nvCxnSpPr>
            <p:cNvPr id="21" name="Straight Connector 4">
              <a:extLst>
                <a:ext uri="{FF2B5EF4-FFF2-40B4-BE49-F238E27FC236}">
                  <a16:creationId xmlns:a16="http://schemas.microsoft.com/office/drawing/2014/main" id="{73C5E93C-A5C1-4C9D-83B3-5DEEECC5F543}"/>
                </a:ext>
              </a:extLst>
            </p:cNvPr>
            <p:cNvCxnSpPr>
              <a:cxnSpLocks/>
            </p:cNvCxnSpPr>
            <p:nvPr/>
          </p:nvCxnSpPr>
          <p:spPr>
            <a:xfrm>
              <a:off x="6870565" y="3220285"/>
              <a:ext cx="1004470" cy="250932"/>
            </a:xfrm>
            <a:prstGeom prst="line">
              <a:avLst/>
            </a:prstGeom>
            <a:ln w="114300">
              <a:solidFill>
                <a:srgbClr val="00BE17"/>
              </a:solidFill>
            </a:ln>
          </p:spPr>
          <p:style>
            <a:lnRef idx="1">
              <a:schemeClr val="accent1"/>
            </a:lnRef>
            <a:fillRef idx="0">
              <a:schemeClr val="accent1"/>
            </a:fillRef>
            <a:effectRef idx="0">
              <a:schemeClr val="accent1"/>
            </a:effectRef>
            <a:fontRef idx="minor">
              <a:schemeClr val="tx1"/>
            </a:fontRef>
          </p:style>
        </p:cxnSp>
        <p:cxnSp>
          <p:nvCxnSpPr>
            <p:cNvPr id="22" name="Straight Connector 31">
              <a:extLst>
                <a:ext uri="{FF2B5EF4-FFF2-40B4-BE49-F238E27FC236}">
                  <a16:creationId xmlns:a16="http://schemas.microsoft.com/office/drawing/2014/main" id="{BFC9BC8C-83A3-4917-9718-45DFAA0E37AA}"/>
                </a:ext>
              </a:extLst>
            </p:cNvPr>
            <p:cNvCxnSpPr>
              <a:cxnSpLocks/>
            </p:cNvCxnSpPr>
            <p:nvPr/>
          </p:nvCxnSpPr>
          <p:spPr>
            <a:xfrm flipV="1">
              <a:off x="7875035" y="2879827"/>
              <a:ext cx="754769" cy="601318"/>
            </a:xfrm>
            <a:prstGeom prst="line">
              <a:avLst/>
            </a:prstGeom>
            <a:ln w="114300">
              <a:solidFill>
                <a:srgbClr val="00BE17"/>
              </a:solidFill>
            </a:ln>
          </p:spPr>
          <p:style>
            <a:lnRef idx="1">
              <a:schemeClr val="accent1"/>
            </a:lnRef>
            <a:fillRef idx="0">
              <a:schemeClr val="accent1"/>
            </a:fillRef>
            <a:effectRef idx="0">
              <a:schemeClr val="accent1"/>
            </a:effectRef>
            <a:fontRef idx="minor">
              <a:schemeClr val="tx1"/>
            </a:fontRef>
          </p:style>
        </p:cxnSp>
        <p:cxnSp>
          <p:nvCxnSpPr>
            <p:cNvPr id="23" name="Straight Connector 32">
              <a:extLst>
                <a:ext uri="{FF2B5EF4-FFF2-40B4-BE49-F238E27FC236}">
                  <a16:creationId xmlns:a16="http://schemas.microsoft.com/office/drawing/2014/main" id="{3C6EEBF6-1079-4113-BAF8-B8CB9C4EA383}"/>
                </a:ext>
              </a:extLst>
            </p:cNvPr>
            <p:cNvCxnSpPr>
              <a:cxnSpLocks/>
            </p:cNvCxnSpPr>
            <p:nvPr/>
          </p:nvCxnSpPr>
          <p:spPr>
            <a:xfrm>
              <a:off x="8629804" y="2887387"/>
              <a:ext cx="913692" cy="730642"/>
            </a:xfrm>
            <a:prstGeom prst="line">
              <a:avLst/>
            </a:prstGeom>
            <a:ln w="114300">
              <a:solidFill>
                <a:srgbClr val="00BE17"/>
              </a:solidFill>
            </a:ln>
          </p:spPr>
          <p:style>
            <a:lnRef idx="1">
              <a:schemeClr val="accent1"/>
            </a:lnRef>
            <a:fillRef idx="0">
              <a:schemeClr val="accent1"/>
            </a:fillRef>
            <a:effectRef idx="0">
              <a:schemeClr val="accent1"/>
            </a:effectRef>
            <a:fontRef idx="minor">
              <a:schemeClr val="tx1"/>
            </a:fontRef>
          </p:style>
        </p:cxnSp>
        <p:sp>
          <p:nvSpPr>
            <p:cNvPr id="24" name="Oval 28">
              <a:extLst>
                <a:ext uri="{FF2B5EF4-FFF2-40B4-BE49-F238E27FC236}">
                  <a16:creationId xmlns:a16="http://schemas.microsoft.com/office/drawing/2014/main" id="{FF3E2125-7E8C-499D-9C11-C638EB9D599C}"/>
                </a:ext>
              </a:extLst>
            </p:cNvPr>
            <p:cNvSpPr/>
            <p:nvPr/>
          </p:nvSpPr>
          <p:spPr>
            <a:xfrm>
              <a:off x="7738150" y="3334333"/>
              <a:ext cx="273769" cy="27376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5" name="Oval 29">
              <a:extLst>
                <a:ext uri="{FF2B5EF4-FFF2-40B4-BE49-F238E27FC236}">
                  <a16:creationId xmlns:a16="http://schemas.microsoft.com/office/drawing/2014/main" id="{1412E9A4-7710-448C-BEBE-5A0E24F0DD2D}"/>
                </a:ext>
              </a:extLst>
            </p:cNvPr>
            <p:cNvSpPr/>
            <p:nvPr/>
          </p:nvSpPr>
          <p:spPr>
            <a:xfrm>
              <a:off x="8492919" y="2750503"/>
              <a:ext cx="273769" cy="27376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26" name="Straight Connector 37">
              <a:extLst>
                <a:ext uri="{FF2B5EF4-FFF2-40B4-BE49-F238E27FC236}">
                  <a16:creationId xmlns:a16="http://schemas.microsoft.com/office/drawing/2014/main" id="{34BD8D0E-94DC-4DFB-B6ED-93C4DACE6D47}"/>
                </a:ext>
              </a:extLst>
            </p:cNvPr>
            <p:cNvCxnSpPr>
              <a:cxnSpLocks/>
            </p:cNvCxnSpPr>
            <p:nvPr/>
          </p:nvCxnSpPr>
          <p:spPr>
            <a:xfrm flipH="1">
              <a:off x="9543497" y="553163"/>
              <a:ext cx="1057051" cy="3064866"/>
            </a:xfrm>
            <a:prstGeom prst="line">
              <a:avLst/>
            </a:prstGeom>
            <a:ln w="114300">
              <a:solidFill>
                <a:srgbClr val="00BE17"/>
              </a:solidFill>
            </a:ln>
          </p:spPr>
          <p:style>
            <a:lnRef idx="1">
              <a:schemeClr val="accent1"/>
            </a:lnRef>
            <a:fillRef idx="0">
              <a:schemeClr val="accent1"/>
            </a:fillRef>
            <a:effectRef idx="0">
              <a:schemeClr val="accent1"/>
            </a:effectRef>
            <a:fontRef idx="minor">
              <a:schemeClr val="tx1"/>
            </a:fontRef>
          </p:style>
        </p:cxnSp>
        <p:sp>
          <p:nvSpPr>
            <p:cNvPr id="27" name="Oval 30">
              <a:extLst>
                <a:ext uri="{FF2B5EF4-FFF2-40B4-BE49-F238E27FC236}">
                  <a16:creationId xmlns:a16="http://schemas.microsoft.com/office/drawing/2014/main" id="{4A668159-B47F-485A-A342-FD537B5B2D8D}"/>
                </a:ext>
              </a:extLst>
            </p:cNvPr>
            <p:cNvSpPr/>
            <p:nvPr/>
          </p:nvSpPr>
          <p:spPr>
            <a:xfrm>
              <a:off x="9406611" y="3481145"/>
              <a:ext cx="273769" cy="27376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 name="Oval 2">
              <a:extLst>
                <a:ext uri="{FF2B5EF4-FFF2-40B4-BE49-F238E27FC236}">
                  <a16:creationId xmlns:a16="http://schemas.microsoft.com/office/drawing/2014/main" id="{B89B4185-B81E-407C-807B-D8C3828D10F1}"/>
                </a:ext>
              </a:extLst>
            </p:cNvPr>
            <p:cNvSpPr/>
            <p:nvPr/>
          </p:nvSpPr>
          <p:spPr>
            <a:xfrm>
              <a:off x="6720475" y="3083401"/>
              <a:ext cx="273769" cy="27376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Freeform 5">
              <a:extLst>
                <a:ext uri="{FF2B5EF4-FFF2-40B4-BE49-F238E27FC236}">
                  <a16:creationId xmlns:a16="http://schemas.microsoft.com/office/drawing/2014/main" id="{DBB5EF02-FB41-427E-9746-D881DAD84B30}"/>
                </a:ext>
              </a:extLst>
            </p:cNvPr>
            <p:cNvSpPr>
              <a:spLocks/>
            </p:cNvSpPr>
            <p:nvPr/>
          </p:nvSpPr>
          <p:spPr bwMode="auto">
            <a:xfrm>
              <a:off x="6247975" y="1708858"/>
              <a:ext cx="4811186" cy="2741866"/>
            </a:xfrm>
            <a:custGeom>
              <a:avLst/>
              <a:gdLst>
                <a:gd name="T0" fmla="*/ 3605 w 3761"/>
                <a:gd name="T1" fmla="*/ 5 h 2410"/>
                <a:gd name="T2" fmla="*/ 3409 w 3761"/>
                <a:gd name="T3" fmla="*/ 7 h 2410"/>
                <a:gd name="T4" fmla="*/ 3381 w 3761"/>
                <a:gd name="T5" fmla="*/ 50 h 2410"/>
                <a:gd name="T6" fmla="*/ 3421 w 3761"/>
                <a:gd name="T7" fmla="*/ 110 h 2410"/>
                <a:gd name="T8" fmla="*/ 3393 w 3761"/>
                <a:gd name="T9" fmla="*/ 167 h 2410"/>
                <a:gd name="T10" fmla="*/ 3590 w 3761"/>
                <a:gd name="T11" fmla="*/ 167 h 2410"/>
                <a:gd name="T12" fmla="*/ 3613 w 3761"/>
                <a:gd name="T13" fmla="*/ 198 h 2410"/>
                <a:gd name="T14" fmla="*/ 3613 w 3761"/>
                <a:gd name="T15" fmla="*/ 2221 h 2410"/>
                <a:gd name="T16" fmla="*/ 3594 w 3761"/>
                <a:gd name="T17" fmla="*/ 2243 h 2410"/>
                <a:gd name="T18" fmla="*/ 1880 w 3761"/>
                <a:gd name="T19" fmla="*/ 2243 h 2410"/>
                <a:gd name="T20" fmla="*/ 171 w 3761"/>
                <a:gd name="T21" fmla="*/ 2243 h 2410"/>
                <a:gd name="T22" fmla="*/ 148 w 3761"/>
                <a:gd name="T23" fmla="*/ 2217 h 2410"/>
                <a:gd name="T24" fmla="*/ 148 w 3761"/>
                <a:gd name="T25" fmla="*/ 198 h 2410"/>
                <a:gd name="T26" fmla="*/ 171 w 3761"/>
                <a:gd name="T27" fmla="*/ 167 h 2410"/>
                <a:gd name="T28" fmla="*/ 2773 w 3761"/>
                <a:gd name="T29" fmla="*/ 167 h 2410"/>
                <a:gd name="T30" fmla="*/ 2793 w 3761"/>
                <a:gd name="T31" fmla="*/ 116 h 2410"/>
                <a:gd name="T32" fmla="*/ 2749 w 3761"/>
                <a:gd name="T33" fmla="*/ 49 h 2410"/>
                <a:gd name="T34" fmla="*/ 2773 w 3761"/>
                <a:gd name="T35" fmla="*/ 5 h 2410"/>
                <a:gd name="T36" fmla="*/ 152 w 3761"/>
                <a:gd name="T37" fmla="*/ 5 h 2410"/>
                <a:gd name="T38" fmla="*/ 54 w 3761"/>
                <a:gd name="T39" fmla="*/ 40 h 2410"/>
                <a:gd name="T40" fmla="*/ 4 w 3761"/>
                <a:gd name="T41" fmla="*/ 171 h 2410"/>
                <a:gd name="T42" fmla="*/ 0 w 3761"/>
                <a:gd name="T43" fmla="*/ 474 h 2410"/>
                <a:gd name="T44" fmla="*/ 0 w 3761"/>
                <a:gd name="T45" fmla="*/ 2410 h 2410"/>
                <a:gd name="T46" fmla="*/ 3671 w 3761"/>
                <a:gd name="T47" fmla="*/ 2410 h 2410"/>
                <a:gd name="T48" fmla="*/ 3761 w 3761"/>
                <a:gd name="T49" fmla="*/ 2410 h 2410"/>
                <a:gd name="T50" fmla="*/ 3761 w 3761"/>
                <a:gd name="T51" fmla="*/ 180 h 2410"/>
                <a:gd name="T52" fmla="*/ 3605 w 3761"/>
                <a:gd name="T53" fmla="*/ 5 h 2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61" h="2410">
                  <a:moveTo>
                    <a:pt x="3605" y="5"/>
                  </a:moveTo>
                  <a:cubicBezTo>
                    <a:pt x="3544" y="6"/>
                    <a:pt x="3470" y="7"/>
                    <a:pt x="3409" y="7"/>
                  </a:cubicBezTo>
                  <a:cubicBezTo>
                    <a:pt x="3381" y="50"/>
                    <a:pt x="3381" y="50"/>
                    <a:pt x="3381" y="50"/>
                  </a:cubicBezTo>
                  <a:cubicBezTo>
                    <a:pt x="3421" y="110"/>
                    <a:pt x="3421" y="110"/>
                    <a:pt x="3421" y="110"/>
                  </a:cubicBezTo>
                  <a:cubicBezTo>
                    <a:pt x="3393" y="167"/>
                    <a:pt x="3393" y="167"/>
                    <a:pt x="3393" y="167"/>
                  </a:cubicBezTo>
                  <a:cubicBezTo>
                    <a:pt x="3449" y="167"/>
                    <a:pt x="3533" y="167"/>
                    <a:pt x="3590" y="167"/>
                  </a:cubicBezTo>
                  <a:cubicBezTo>
                    <a:pt x="3617" y="167"/>
                    <a:pt x="3613" y="163"/>
                    <a:pt x="3613" y="198"/>
                  </a:cubicBezTo>
                  <a:cubicBezTo>
                    <a:pt x="3613" y="874"/>
                    <a:pt x="3613" y="1545"/>
                    <a:pt x="3613" y="2221"/>
                  </a:cubicBezTo>
                  <a:cubicBezTo>
                    <a:pt x="3613" y="2243"/>
                    <a:pt x="3605" y="2243"/>
                    <a:pt x="3594" y="2243"/>
                  </a:cubicBezTo>
                  <a:cubicBezTo>
                    <a:pt x="3021" y="2243"/>
                    <a:pt x="2453" y="2243"/>
                    <a:pt x="1880" y="2243"/>
                  </a:cubicBezTo>
                  <a:cubicBezTo>
                    <a:pt x="1312" y="2243"/>
                    <a:pt x="740" y="2243"/>
                    <a:pt x="171" y="2243"/>
                  </a:cubicBezTo>
                  <a:cubicBezTo>
                    <a:pt x="148" y="2243"/>
                    <a:pt x="148" y="2243"/>
                    <a:pt x="148" y="2217"/>
                  </a:cubicBezTo>
                  <a:cubicBezTo>
                    <a:pt x="148" y="1541"/>
                    <a:pt x="148" y="869"/>
                    <a:pt x="148" y="198"/>
                  </a:cubicBezTo>
                  <a:cubicBezTo>
                    <a:pt x="148" y="163"/>
                    <a:pt x="144" y="167"/>
                    <a:pt x="171" y="167"/>
                  </a:cubicBezTo>
                  <a:cubicBezTo>
                    <a:pt x="1040" y="167"/>
                    <a:pt x="1906" y="167"/>
                    <a:pt x="2773" y="167"/>
                  </a:cubicBezTo>
                  <a:cubicBezTo>
                    <a:pt x="2793" y="116"/>
                    <a:pt x="2793" y="116"/>
                    <a:pt x="2793" y="116"/>
                  </a:cubicBezTo>
                  <a:cubicBezTo>
                    <a:pt x="2749" y="49"/>
                    <a:pt x="2749" y="49"/>
                    <a:pt x="2749" y="49"/>
                  </a:cubicBezTo>
                  <a:cubicBezTo>
                    <a:pt x="2773" y="5"/>
                    <a:pt x="2773" y="5"/>
                    <a:pt x="2773" y="5"/>
                  </a:cubicBezTo>
                  <a:cubicBezTo>
                    <a:pt x="1899" y="5"/>
                    <a:pt x="1027" y="5"/>
                    <a:pt x="152" y="5"/>
                  </a:cubicBezTo>
                  <a:cubicBezTo>
                    <a:pt x="117" y="5"/>
                    <a:pt x="82" y="13"/>
                    <a:pt x="54" y="40"/>
                  </a:cubicBezTo>
                  <a:cubicBezTo>
                    <a:pt x="16" y="75"/>
                    <a:pt x="8" y="119"/>
                    <a:pt x="4" y="171"/>
                  </a:cubicBezTo>
                  <a:cubicBezTo>
                    <a:pt x="4" y="272"/>
                    <a:pt x="0" y="373"/>
                    <a:pt x="0" y="474"/>
                  </a:cubicBezTo>
                  <a:cubicBezTo>
                    <a:pt x="0" y="1115"/>
                    <a:pt x="0" y="2410"/>
                    <a:pt x="0" y="2410"/>
                  </a:cubicBezTo>
                  <a:cubicBezTo>
                    <a:pt x="0" y="2410"/>
                    <a:pt x="2457" y="2410"/>
                    <a:pt x="3671" y="2410"/>
                  </a:cubicBezTo>
                  <a:cubicBezTo>
                    <a:pt x="3699" y="2410"/>
                    <a:pt x="3734" y="2410"/>
                    <a:pt x="3761" y="2410"/>
                  </a:cubicBezTo>
                  <a:cubicBezTo>
                    <a:pt x="3761" y="2410"/>
                    <a:pt x="3761" y="918"/>
                    <a:pt x="3761" y="180"/>
                  </a:cubicBezTo>
                  <a:cubicBezTo>
                    <a:pt x="3761" y="84"/>
                    <a:pt x="3695" y="0"/>
                    <a:pt x="3605" y="5"/>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nvGrpSpPr>
            <p:cNvPr id="30" name="Group 6">
              <a:extLst>
                <a:ext uri="{FF2B5EF4-FFF2-40B4-BE49-F238E27FC236}">
                  <a16:creationId xmlns:a16="http://schemas.microsoft.com/office/drawing/2014/main" id="{E16AD2D4-2987-42FE-8004-E091E76057FC}"/>
                </a:ext>
              </a:extLst>
            </p:cNvPr>
            <p:cNvGrpSpPr/>
            <p:nvPr/>
          </p:nvGrpSpPr>
          <p:grpSpPr>
            <a:xfrm rot="5400000">
              <a:off x="10269519" y="2075761"/>
              <a:ext cx="451828" cy="454840"/>
              <a:chOff x="11470150" y="2302657"/>
              <a:chExt cx="451828" cy="454840"/>
            </a:xfrm>
            <a:solidFill>
              <a:schemeClr val="tx1">
                <a:lumMod val="75000"/>
                <a:lumOff val="25000"/>
              </a:schemeClr>
            </a:solidFill>
          </p:grpSpPr>
          <p:sp>
            <p:nvSpPr>
              <p:cNvPr id="31" name="Freeform 6">
                <a:extLst>
                  <a:ext uri="{FF2B5EF4-FFF2-40B4-BE49-F238E27FC236}">
                    <a16:creationId xmlns:a16="http://schemas.microsoft.com/office/drawing/2014/main" id="{ED1C5FB0-49D0-405B-8C69-5CD5E00FC516}"/>
                  </a:ext>
                </a:extLst>
              </p:cNvPr>
              <p:cNvSpPr>
                <a:spLocks/>
              </p:cNvSpPr>
              <p:nvPr/>
            </p:nvSpPr>
            <p:spPr bwMode="auto">
              <a:xfrm>
                <a:off x="11470150" y="2302657"/>
                <a:ext cx="451828" cy="336431"/>
              </a:xfrm>
              <a:custGeom>
                <a:avLst/>
                <a:gdLst>
                  <a:gd name="T0" fmla="*/ 75 w 107"/>
                  <a:gd name="T1" fmla="*/ 139 h 179"/>
                  <a:gd name="T2" fmla="*/ 0 w 107"/>
                  <a:gd name="T3" fmla="*/ 179 h 179"/>
                  <a:gd name="T4" fmla="*/ 20 w 107"/>
                  <a:gd name="T5" fmla="*/ 60 h 179"/>
                  <a:gd name="T6" fmla="*/ 42 w 107"/>
                  <a:gd name="T7" fmla="*/ 28 h 179"/>
                  <a:gd name="T8" fmla="*/ 62 w 107"/>
                  <a:gd name="T9" fmla="*/ 0 h 179"/>
                  <a:gd name="T10" fmla="*/ 86 w 107"/>
                  <a:gd name="T11" fmla="*/ 57 h 179"/>
                  <a:gd name="T12" fmla="*/ 107 w 107"/>
                  <a:gd name="T13" fmla="*/ 60 h 179"/>
                  <a:gd name="T14" fmla="*/ 75 w 107"/>
                  <a:gd name="T15" fmla="*/ 13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 h="179">
                    <a:moveTo>
                      <a:pt x="75" y="139"/>
                    </a:moveTo>
                    <a:lnTo>
                      <a:pt x="0" y="179"/>
                    </a:lnTo>
                    <a:lnTo>
                      <a:pt x="20" y="60"/>
                    </a:lnTo>
                    <a:lnTo>
                      <a:pt x="42" y="28"/>
                    </a:lnTo>
                    <a:lnTo>
                      <a:pt x="62" y="0"/>
                    </a:lnTo>
                    <a:lnTo>
                      <a:pt x="86" y="57"/>
                    </a:lnTo>
                    <a:lnTo>
                      <a:pt x="107" y="60"/>
                    </a:lnTo>
                    <a:lnTo>
                      <a:pt x="75"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2" name="Freeform 7">
                <a:extLst>
                  <a:ext uri="{FF2B5EF4-FFF2-40B4-BE49-F238E27FC236}">
                    <a16:creationId xmlns:a16="http://schemas.microsoft.com/office/drawing/2014/main" id="{8B7B4945-7016-450D-8891-84D1CAF50241}"/>
                  </a:ext>
                </a:extLst>
              </p:cNvPr>
              <p:cNvSpPr>
                <a:spLocks/>
              </p:cNvSpPr>
              <p:nvPr/>
            </p:nvSpPr>
            <p:spPr bwMode="auto">
              <a:xfrm>
                <a:off x="11592607" y="2661643"/>
                <a:ext cx="198467" cy="95854"/>
              </a:xfrm>
              <a:custGeom>
                <a:avLst/>
                <a:gdLst>
                  <a:gd name="T0" fmla="*/ 28 w 47"/>
                  <a:gd name="T1" fmla="*/ 51 h 51"/>
                  <a:gd name="T2" fmla="*/ 0 w 47"/>
                  <a:gd name="T3" fmla="*/ 28 h 51"/>
                  <a:gd name="T4" fmla="*/ 20 w 47"/>
                  <a:gd name="T5" fmla="*/ 0 h 51"/>
                  <a:gd name="T6" fmla="*/ 40 w 47"/>
                  <a:gd name="T7" fmla="*/ 1 h 51"/>
                  <a:gd name="T8" fmla="*/ 47 w 47"/>
                  <a:gd name="T9" fmla="*/ 40 h 51"/>
                  <a:gd name="T10" fmla="*/ 28 w 47"/>
                  <a:gd name="T11" fmla="*/ 51 h 51"/>
                </a:gdLst>
                <a:ahLst/>
                <a:cxnLst>
                  <a:cxn ang="0">
                    <a:pos x="T0" y="T1"/>
                  </a:cxn>
                  <a:cxn ang="0">
                    <a:pos x="T2" y="T3"/>
                  </a:cxn>
                  <a:cxn ang="0">
                    <a:pos x="T4" y="T5"/>
                  </a:cxn>
                  <a:cxn ang="0">
                    <a:pos x="T6" y="T7"/>
                  </a:cxn>
                  <a:cxn ang="0">
                    <a:pos x="T8" y="T9"/>
                  </a:cxn>
                  <a:cxn ang="0">
                    <a:pos x="T10" y="T11"/>
                  </a:cxn>
                </a:cxnLst>
                <a:rect l="0" t="0" r="r" b="b"/>
                <a:pathLst>
                  <a:path w="47" h="51">
                    <a:moveTo>
                      <a:pt x="28" y="51"/>
                    </a:moveTo>
                    <a:lnTo>
                      <a:pt x="0" y="28"/>
                    </a:lnTo>
                    <a:lnTo>
                      <a:pt x="20" y="0"/>
                    </a:lnTo>
                    <a:lnTo>
                      <a:pt x="40" y="1"/>
                    </a:lnTo>
                    <a:lnTo>
                      <a:pt x="47" y="40"/>
                    </a:lnTo>
                    <a:lnTo>
                      <a:pt x="28"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33" name="Freeform 8">
              <a:extLst>
                <a:ext uri="{FF2B5EF4-FFF2-40B4-BE49-F238E27FC236}">
                  <a16:creationId xmlns:a16="http://schemas.microsoft.com/office/drawing/2014/main" id="{3FF85A10-C6D3-47A6-BA4F-35135E8A4D42}"/>
                </a:ext>
              </a:extLst>
            </p:cNvPr>
            <p:cNvSpPr>
              <a:spLocks/>
            </p:cNvSpPr>
            <p:nvPr/>
          </p:nvSpPr>
          <p:spPr bwMode="auto">
            <a:xfrm>
              <a:off x="9592269" y="1318294"/>
              <a:ext cx="266030" cy="285684"/>
            </a:xfrm>
            <a:custGeom>
              <a:avLst/>
              <a:gdLst>
                <a:gd name="T0" fmla="*/ 49 w 63"/>
                <a:gd name="T1" fmla="*/ 46 h 152"/>
                <a:gd name="T2" fmla="*/ 63 w 63"/>
                <a:gd name="T3" fmla="*/ 152 h 152"/>
                <a:gd name="T4" fmla="*/ 21 w 63"/>
                <a:gd name="T5" fmla="*/ 124 h 152"/>
                <a:gd name="T6" fmla="*/ 0 w 63"/>
                <a:gd name="T7" fmla="*/ 64 h 152"/>
                <a:gd name="T8" fmla="*/ 12 w 63"/>
                <a:gd name="T9" fmla="*/ 50 h 152"/>
                <a:gd name="T10" fmla="*/ 21 w 63"/>
                <a:gd name="T11" fmla="*/ 0 h 152"/>
                <a:gd name="T12" fmla="*/ 49 w 63"/>
                <a:gd name="T13" fmla="*/ 46 h 152"/>
              </a:gdLst>
              <a:ahLst/>
              <a:cxnLst>
                <a:cxn ang="0">
                  <a:pos x="T0" y="T1"/>
                </a:cxn>
                <a:cxn ang="0">
                  <a:pos x="T2" y="T3"/>
                </a:cxn>
                <a:cxn ang="0">
                  <a:pos x="T4" y="T5"/>
                </a:cxn>
                <a:cxn ang="0">
                  <a:pos x="T6" y="T7"/>
                </a:cxn>
                <a:cxn ang="0">
                  <a:pos x="T8" y="T9"/>
                </a:cxn>
                <a:cxn ang="0">
                  <a:pos x="T10" y="T11"/>
                </a:cxn>
                <a:cxn ang="0">
                  <a:pos x="T12" y="T13"/>
                </a:cxn>
              </a:cxnLst>
              <a:rect l="0" t="0" r="r" b="b"/>
              <a:pathLst>
                <a:path w="63" h="152">
                  <a:moveTo>
                    <a:pt x="49" y="46"/>
                  </a:moveTo>
                  <a:lnTo>
                    <a:pt x="63" y="152"/>
                  </a:lnTo>
                  <a:lnTo>
                    <a:pt x="21" y="124"/>
                  </a:lnTo>
                  <a:lnTo>
                    <a:pt x="0" y="64"/>
                  </a:lnTo>
                  <a:lnTo>
                    <a:pt x="12" y="50"/>
                  </a:lnTo>
                  <a:lnTo>
                    <a:pt x="21" y="0"/>
                  </a:lnTo>
                  <a:lnTo>
                    <a:pt x="49" y="46"/>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4" name="Freeform 9">
              <a:extLst>
                <a:ext uri="{FF2B5EF4-FFF2-40B4-BE49-F238E27FC236}">
                  <a16:creationId xmlns:a16="http://schemas.microsoft.com/office/drawing/2014/main" id="{AA436DD1-88C4-4251-B957-3B8F2F0BB6D9}"/>
                </a:ext>
              </a:extLst>
            </p:cNvPr>
            <p:cNvSpPr>
              <a:spLocks/>
            </p:cNvSpPr>
            <p:nvPr/>
          </p:nvSpPr>
          <p:spPr bwMode="auto">
            <a:xfrm>
              <a:off x="9866742" y="1156657"/>
              <a:ext cx="118235" cy="325154"/>
            </a:xfrm>
            <a:custGeom>
              <a:avLst/>
              <a:gdLst>
                <a:gd name="T0" fmla="*/ 28 w 28"/>
                <a:gd name="T1" fmla="*/ 70 h 173"/>
                <a:gd name="T2" fmla="*/ 26 w 28"/>
                <a:gd name="T3" fmla="*/ 173 h 173"/>
                <a:gd name="T4" fmla="*/ 0 w 28"/>
                <a:gd name="T5" fmla="*/ 101 h 173"/>
                <a:gd name="T6" fmla="*/ 0 w 28"/>
                <a:gd name="T7" fmla="*/ 27 h 173"/>
                <a:gd name="T8" fmla="*/ 18 w 28"/>
                <a:gd name="T9" fmla="*/ 0 h 173"/>
                <a:gd name="T10" fmla="*/ 28 w 28"/>
                <a:gd name="T11" fmla="*/ 70 h 173"/>
              </a:gdLst>
              <a:ahLst/>
              <a:cxnLst>
                <a:cxn ang="0">
                  <a:pos x="T0" y="T1"/>
                </a:cxn>
                <a:cxn ang="0">
                  <a:pos x="T2" y="T3"/>
                </a:cxn>
                <a:cxn ang="0">
                  <a:pos x="T4" y="T5"/>
                </a:cxn>
                <a:cxn ang="0">
                  <a:pos x="T6" y="T7"/>
                </a:cxn>
                <a:cxn ang="0">
                  <a:pos x="T8" y="T9"/>
                </a:cxn>
                <a:cxn ang="0">
                  <a:pos x="T10" y="T11"/>
                </a:cxn>
              </a:cxnLst>
              <a:rect l="0" t="0" r="r" b="b"/>
              <a:pathLst>
                <a:path w="28" h="173">
                  <a:moveTo>
                    <a:pt x="28" y="70"/>
                  </a:moveTo>
                  <a:lnTo>
                    <a:pt x="26" y="173"/>
                  </a:lnTo>
                  <a:lnTo>
                    <a:pt x="0" y="101"/>
                  </a:lnTo>
                  <a:lnTo>
                    <a:pt x="0" y="27"/>
                  </a:lnTo>
                  <a:lnTo>
                    <a:pt x="18" y="0"/>
                  </a:lnTo>
                  <a:lnTo>
                    <a:pt x="28" y="70"/>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5" name="Freeform 7">
              <a:extLst>
                <a:ext uri="{FF2B5EF4-FFF2-40B4-BE49-F238E27FC236}">
                  <a16:creationId xmlns:a16="http://schemas.microsoft.com/office/drawing/2014/main" id="{22B88690-4930-4626-B794-F714A9F0F471}"/>
                </a:ext>
              </a:extLst>
            </p:cNvPr>
            <p:cNvSpPr>
              <a:spLocks/>
            </p:cNvSpPr>
            <p:nvPr/>
          </p:nvSpPr>
          <p:spPr bwMode="auto">
            <a:xfrm rot="8296292">
              <a:off x="9645694" y="2049061"/>
              <a:ext cx="269653" cy="134364"/>
            </a:xfrm>
            <a:custGeom>
              <a:avLst/>
              <a:gdLst>
                <a:gd name="T0" fmla="*/ 28 w 47"/>
                <a:gd name="T1" fmla="*/ 51 h 51"/>
                <a:gd name="T2" fmla="*/ 0 w 47"/>
                <a:gd name="T3" fmla="*/ 28 h 51"/>
                <a:gd name="T4" fmla="*/ 20 w 47"/>
                <a:gd name="T5" fmla="*/ 0 h 51"/>
                <a:gd name="T6" fmla="*/ 40 w 47"/>
                <a:gd name="T7" fmla="*/ 1 h 51"/>
                <a:gd name="T8" fmla="*/ 47 w 47"/>
                <a:gd name="T9" fmla="*/ 40 h 51"/>
                <a:gd name="T10" fmla="*/ 28 w 47"/>
                <a:gd name="T11" fmla="*/ 51 h 51"/>
              </a:gdLst>
              <a:ahLst/>
              <a:cxnLst>
                <a:cxn ang="0">
                  <a:pos x="T0" y="T1"/>
                </a:cxn>
                <a:cxn ang="0">
                  <a:pos x="T2" y="T3"/>
                </a:cxn>
                <a:cxn ang="0">
                  <a:pos x="T4" y="T5"/>
                </a:cxn>
                <a:cxn ang="0">
                  <a:pos x="T6" y="T7"/>
                </a:cxn>
                <a:cxn ang="0">
                  <a:pos x="T8" y="T9"/>
                </a:cxn>
                <a:cxn ang="0">
                  <a:pos x="T10" y="T11"/>
                </a:cxn>
              </a:cxnLst>
              <a:rect l="0" t="0" r="r" b="b"/>
              <a:pathLst>
                <a:path w="47" h="51">
                  <a:moveTo>
                    <a:pt x="28" y="51"/>
                  </a:moveTo>
                  <a:lnTo>
                    <a:pt x="0" y="28"/>
                  </a:lnTo>
                  <a:lnTo>
                    <a:pt x="20" y="0"/>
                  </a:lnTo>
                  <a:lnTo>
                    <a:pt x="40" y="1"/>
                  </a:lnTo>
                  <a:lnTo>
                    <a:pt x="47" y="40"/>
                  </a:lnTo>
                  <a:lnTo>
                    <a:pt x="28" y="51"/>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6" name="Freeform 8">
              <a:extLst>
                <a:ext uri="{FF2B5EF4-FFF2-40B4-BE49-F238E27FC236}">
                  <a16:creationId xmlns:a16="http://schemas.microsoft.com/office/drawing/2014/main" id="{664E44E6-E4F1-44A2-8A24-BDF182B3FD23}"/>
                </a:ext>
              </a:extLst>
            </p:cNvPr>
            <p:cNvSpPr>
              <a:spLocks/>
            </p:cNvSpPr>
            <p:nvPr/>
          </p:nvSpPr>
          <p:spPr bwMode="auto">
            <a:xfrm rot="6066561">
              <a:off x="10623617" y="1338968"/>
              <a:ext cx="266030" cy="285684"/>
            </a:xfrm>
            <a:custGeom>
              <a:avLst/>
              <a:gdLst>
                <a:gd name="T0" fmla="*/ 49 w 63"/>
                <a:gd name="T1" fmla="*/ 46 h 152"/>
                <a:gd name="T2" fmla="*/ 63 w 63"/>
                <a:gd name="T3" fmla="*/ 152 h 152"/>
                <a:gd name="T4" fmla="*/ 21 w 63"/>
                <a:gd name="T5" fmla="*/ 124 h 152"/>
                <a:gd name="T6" fmla="*/ 0 w 63"/>
                <a:gd name="T7" fmla="*/ 64 h 152"/>
                <a:gd name="T8" fmla="*/ 12 w 63"/>
                <a:gd name="T9" fmla="*/ 50 h 152"/>
                <a:gd name="T10" fmla="*/ 21 w 63"/>
                <a:gd name="T11" fmla="*/ 0 h 152"/>
                <a:gd name="T12" fmla="*/ 49 w 63"/>
                <a:gd name="T13" fmla="*/ 46 h 152"/>
              </a:gdLst>
              <a:ahLst/>
              <a:cxnLst>
                <a:cxn ang="0">
                  <a:pos x="T0" y="T1"/>
                </a:cxn>
                <a:cxn ang="0">
                  <a:pos x="T2" y="T3"/>
                </a:cxn>
                <a:cxn ang="0">
                  <a:pos x="T4" y="T5"/>
                </a:cxn>
                <a:cxn ang="0">
                  <a:pos x="T6" y="T7"/>
                </a:cxn>
                <a:cxn ang="0">
                  <a:pos x="T8" y="T9"/>
                </a:cxn>
                <a:cxn ang="0">
                  <a:pos x="T10" y="T11"/>
                </a:cxn>
                <a:cxn ang="0">
                  <a:pos x="T12" y="T13"/>
                </a:cxn>
              </a:cxnLst>
              <a:rect l="0" t="0" r="r" b="b"/>
              <a:pathLst>
                <a:path w="63" h="152">
                  <a:moveTo>
                    <a:pt x="49" y="46"/>
                  </a:moveTo>
                  <a:lnTo>
                    <a:pt x="63" y="152"/>
                  </a:lnTo>
                  <a:lnTo>
                    <a:pt x="21" y="124"/>
                  </a:lnTo>
                  <a:lnTo>
                    <a:pt x="0" y="64"/>
                  </a:lnTo>
                  <a:lnTo>
                    <a:pt x="12" y="50"/>
                  </a:lnTo>
                  <a:lnTo>
                    <a:pt x="21" y="0"/>
                  </a:lnTo>
                  <a:lnTo>
                    <a:pt x="49" y="46"/>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7" name="Freeform 8">
              <a:extLst>
                <a:ext uri="{FF2B5EF4-FFF2-40B4-BE49-F238E27FC236}">
                  <a16:creationId xmlns:a16="http://schemas.microsoft.com/office/drawing/2014/main" id="{37831639-A400-4D0E-94CB-ABB26812AD38}"/>
                </a:ext>
              </a:extLst>
            </p:cNvPr>
            <p:cNvSpPr>
              <a:spLocks/>
            </p:cNvSpPr>
            <p:nvPr/>
          </p:nvSpPr>
          <p:spPr bwMode="auto">
            <a:xfrm rot="3036667">
              <a:off x="10515386" y="1235207"/>
              <a:ext cx="115677" cy="254321"/>
            </a:xfrm>
            <a:custGeom>
              <a:avLst/>
              <a:gdLst>
                <a:gd name="T0" fmla="*/ 49 w 63"/>
                <a:gd name="T1" fmla="*/ 46 h 152"/>
                <a:gd name="T2" fmla="*/ 63 w 63"/>
                <a:gd name="T3" fmla="*/ 152 h 152"/>
                <a:gd name="T4" fmla="*/ 21 w 63"/>
                <a:gd name="T5" fmla="*/ 124 h 152"/>
                <a:gd name="T6" fmla="*/ 0 w 63"/>
                <a:gd name="T7" fmla="*/ 64 h 152"/>
                <a:gd name="T8" fmla="*/ 12 w 63"/>
                <a:gd name="T9" fmla="*/ 50 h 152"/>
                <a:gd name="T10" fmla="*/ 21 w 63"/>
                <a:gd name="T11" fmla="*/ 0 h 152"/>
                <a:gd name="T12" fmla="*/ 49 w 63"/>
                <a:gd name="T13" fmla="*/ 46 h 152"/>
              </a:gdLst>
              <a:ahLst/>
              <a:cxnLst>
                <a:cxn ang="0">
                  <a:pos x="T0" y="T1"/>
                </a:cxn>
                <a:cxn ang="0">
                  <a:pos x="T2" y="T3"/>
                </a:cxn>
                <a:cxn ang="0">
                  <a:pos x="T4" y="T5"/>
                </a:cxn>
                <a:cxn ang="0">
                  <a:pos x="T6" y="T7"/>
                </a:cxn>
                <a:cxn ang="0">
                  <a:pos x="T8" y="T9"/>
                </a:cxn>
                <a:cxn ang="0">
                  <a:pos x="T10" y="T11"/>
                </a:cxn>
                <a:cxn ang="0">
                  <a:pos x="T12" y="T13"/>
                </a:cxn>
              </a:cxnLst>
              <a:rect l="0" t="0" r="r" b="b"/>
              <a:pathLst>
                <a:path w="63" h="152">
                  <a:moveTo>
                    <a:pt x="49" y="46"/>
                  </a:moveTo>
                  <a:lnTo>
                    <a:pt x="63" y="152"/>
                  </a:lnTo>
                  <a:lnTo>
                    <a:pt x="21" y="124"/>
                  </a:lnTo>
                  <a:lnTo>
                    <a:pt x="0" y="64"/>
                  </a:lnTo>
                  <a:lnTo>
                    <a:pt x="12" y="50"/>
                  </a:lnTo>
                  <a:lnTo>
                    <a:pt x="21" y="0"/>
                  </a:lnTo>
                  <a:lnTo>
                    <a:pt x="49" y="46"/>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8" name="Isosceles Triangle 56">
              <a:extLst>
                <a:ext uri="{FF2B5EF4-FFF2-40B4-BE49-F238E27FC236}">
                  <a16:creationId xmlns:a16="http://schemas.microsoft.com/office/drawing/2014/main" id="{C03D9994-9FBF-4409-AE06-664BB15DFEB5}"/>
                </a:ext>
              </a:extLst>
            </p:cNvPr>
            <p:cNvSpPr/>
            <p:nvPr/>
          </p:nvSpPr>
          <p:spPr>
            <a:xfrm rot="1108755">
              <a:off x="10341153" y="153123"/>
              <a:ext cx="573052" cy="689013"/>
            </a:xfrm>
            <a:prstGeom prst="triangle">
              <a:avLst/>
            </a:prstGeom>
            <a:solidFill>
              <a:srgbClr val="00B050"/>
            </a:solidFill>
            <a:ln>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9" name="CasellaDiTesto 38">
              <a:extLst>
                <a:ext uri="{FF2B5EF4-FFF2-40B4-BE49-F238E27FC236}">
                  <a16:creationId xmlns:a16="http://schemas.microsoft.com/office/drawing/2014/main" id="{1148C646-6AD6-490D-8698-071C911B1055}"/>
                </a:ext>
              </a:extLst>
            </p:cNvPr>
            <p:cNvSpPr txBox="1"/>
            <p:nvPr/>
          </p:nvSpPr>
          <p:spPr>
            <a:xfrm>
              <a:off x="8135802" y="2434361"/>
              <a:ext cx="933064" cy="241815"/>
            </a:xfrm>
            <a:prstGeom prst="rect">
              <a:avLst/>
            </a:prstGeom>
            <a:noFill/>
          </p:spPr>
          <p:txBody>
            <a:bodyPr wrap="none" rtlCol="0">
              <a:spAutoFit/>
            </a:bodyPr>
            <a:lstStyle/>
            <a:p>
              <a:pPr algn="ctr"/>
              <a:r>
                <a:rPr lang="it-IT" sz="1200" b="1" i="1">
                  <a:latin typeface="Noto Sans" panose="020B0502040504020204"/>
                </a:rPr>
                <a:t>CRITICAL MASS</a:t>
              </a:r>
            </a:p>
          </p:txBody>
        </p:sp>
        <p:sp>
          <p:nvSpPr>
            <p:cNvPr id="42" name="CasellaDiTesto 41">
              <a:extLst>
                <a:ext uri="{FF2B5EF4-FFF2-40B4-BE49-F238E27FC236}">
                  <a16:creationId xmlns:a16="http://schemas.microsoft.com/office/drawing/2014/main" id="{C71B2A36-FB07-4E1C-B522-5329DC4E0391}"/>
                </a:ext>
              </a:extLst>
            </p:cNvPr>
            <p:cNvSpPr txBox="1"/>
            <p:nvPr/>
          </p:nvSpPr>
          <p:spPr>
            <a:xfrm>
              <a:off x="7058191" y="3612934"/>
              <a:ext cx="1633686" cy="403025"/>
            </a:xfrm>
            <a:prstGeom prst="rect">
              <a:avLst/>
            </a:prstGeom>
            <a:noFill/>
          </p:spPr>
          <p:txBody>
            <a:bodyPr wrap="square" rtlCol="0">
              <a:spAutoFit/>
            </a:bodyPr>
            <a:lstStyle/>
            <a:p>
              <a:pPr algn="ctr"/>
              <a:r>
                <a:rPr lang="it-IT" sz="1200" b="1" i="1">
                  <a:latin typeface="Noto Sans" panose="020B0502040504020204"/>
                </a:rPr>
                <a:t>CONTINUOS DATA DRIVEN INNOVATION</a:t>
              </a:r>
            </a:p>
          </p:txBody>
        </p:sp>
        <p:sp>
          <p:nvSpPr>
            <p:cNvPr id="43" name="CasellaDiTesto 42">
              <a:extLst>
                <a:ext uri="{FF2B5EF4-FFF2-40B4-BE49-F238E27FC236}">
                  <a16:creationId xmlns:a16="http://schemas.microsoft.com/office/drawing/2014/main" id="{08823522-9A18-4BF9-87C3-CB2E6A50EF58}"/>
                </a:ext>
              </a:extLst>
            </p:cNvPr>
            <p:cNvSpPr txBox="1"/>
            <p:nvPr/>
          </p:nvSpPr>
          <p:spPr>
            <a:xfrm>
              <a:off x="6388549" y="2693401"/>
              <a:ext cx="1643847" cy="403025"/>
            </a:xfrm>
            <a:prstGeom prst="rect">
              <a:avLst/>
            </a:prstGeom>
            <a:noFill/>
          </p:spPr>
          <p:txBody>
            <a:bodyPr wrap="square" rtlCol="0">
              <a:spAutoFit/>
            </a:bodyPr>
            <a:lstStyle/>
            <a:p>
              <a:pPr algn="ctr"/>
              <a:r>
                <a:rPr lang="it-IT" sz="1200" b="1" i="1">
                  <a:latin typeface="Noto Sans" panose="020B0502040504020204"/>
                </a:rPr>
                <a:t>EASIER LEGAL CONSTRAINS CONTEXT</a:t>
              </a:r>
            </a:p>
          </p:txBody>
        </p:sp>
      </p:grpSp>
      <p:sp>
        <p:nvSpPr>
          <p:cNvPr id="44" name="TextBox 12">
            <a:extLst>
              <a:ext uri="{FF2B5EF4-FFF2-40B4-BE49-F238E27FC236}">
                <a16:creationId xmlns:a16="http://schemas.microsoft.com/office/drawing/2014/main" id="{307EC5B0-269A-4D00-A198-E6C29B699D7F}"/>
              </a:ext>
            </a:extLst>
          </p:cNvPr>
          <p:cNvSpPr txBox="1"/>
          <p:nvPr/>
        </p:nvSpPr>
        <p:spPr>
          <a:xfrm>
            <a:off x="1482656" y="1631632"/>
            <a:ext cx="3271377" cy="40011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effectLst/>
                <a:uLnTx/>
                <a:uFillTx/>
                <a:latin typeface="Open Sans" panose="020B0606030504020204" pitchFamily="34" charset="0"/>
                <a:ea typeface="+mn-ea"/>
                <a:cs typeface="+mn-cs"/>
              </a:rPr>
              <a:t>COMMUNITY &amp; CROWDS</a:t>
            </a:r>
            <a:endParaRPr kumimoji="0" lang="en-GB" sz="20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45" name="TextBox 13">
            <a:extLst>
              <a:ext uri="{FF2B5EF4-FFF2-40B4-BE49-F238E27FC236}">
                <a16:creationId xmlns:a16="http://schemas.microsoft.com/office/drawing/2014/main" id="{177F18F3-7B3A-4B6A-B19A-98109B74DB2F}"/>
              </a:ext>
            </a:extLst>
          </p:cNvPr>
          <p:cNvSpPr txBox="1"/>
          <p:nvPr/>
        </p:nvSpPr>
        <p:spPr>
          <a:xfrm>
            <a:off x="1482656" y="2599867"/>
            <a:ext cx="3271377" cy="40011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effectLst/>
                <a:uLnTx/>
                <a:uFillTx/>
                <a:latin typeface="Open Sans" panose="020B0606030504020204" pitchFamily="34" charset="0"/>
                <a:ea typeface="+mn-ea"/>
                <a:cs typeface="+mn-cs"/>
              </a:rPr>
              <a:t>ALGORITHMS</a:t>
            </a:r>
            <a:endParaRPr kumimoji="0" lang="en-GB" sz="20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46" name="TextBox 14">
            <a:extLst>
              <a:ext uri="{FF2B5EF4-FFF2-40B4-BE49-F238E27FC236}">
                <a16:creationId xmlns:a16="http://schemas.microsoft.com/office/drawing/2014/main" id="{6B218E84-D817-4BA4-9181-727100587AC6}"/>
              </a:ext>
            </a:extLst>
          </p:cNvPr>
          <p:cNvSpPr txBox="1"/>
          <p:nvPr/>
        </p:nvSpPr>
        <p:spPr>
          <a:xfrm>
            <a:off x="1482657" y="3643219"/>
            <a:ext cx="3271377" cy="40011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effectLst/>
                <a:uLnTx/>
                <a:uFillTx/>
                <a:latin typeface="Open Sans" panose="020B0606030504020204" pitchFamily="34" charset="0"/>
                <a:ea typeface="+mn-ea"/>
                <a:cs typeface="+mn-cs"/>
              </a:rPr>
              <a:t>LEAN ASSET AND STAFF</a:t>
            </a:r>
            <a:endParaRPr kumimoji="0" lang="en-GB" sz="20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47" name="Oval 15">
            <a:extLst>
              <a:ext uri="{FF2B5EF4-FFF2-40B4-BE49-F238E27FC236}">
                <a16:creationId xmlns:a16="http://schemas.microsoft.com/office/drawing/2014/main" id="{D6C5E46D-3C02-4FBC-964F-E1DB6C12FE11}"/>
              </a:ext>
            </a:extLst>
          </p:cNvPr>
          <p:cNvSpPr/>
          <p:nvPr/>
        </p:nvSpPr>
        <p:spPr>
          <a:xfrm>
            <a:off x="829807" y="1514049"/>
            <a:ext cx="617100" cy="63527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1">
                <a:solidFill>
                  <a:schemeClr val="tx1"/>
                </a:solidFill>
                <a:latin typeface="Calibri" panose="020F0502020204030204"/>
              </a:rPr>
              <a:t>1</a:t>
            </a:r>
            <a:endParaRPr kumimoji="0" lang="en-US" sz="3200" b="1" i="0" u="none" strike="noStrike" kern="1200" cap="none" spc="0" normalizeH="0" baseline="0" noProof="0">
              <a:ln>
                <a:noFill/>
              </a:ln>
              <a:solidFill>
                <a:schemeClr val="tx1"/>
              </a:solidFill>
              <a:effectLst/>
              <a:uLnTx/>
              <a:uFillTx/>
              <a:latin typeface="Calibri" panose="020F0502020204030204"/>
              <a:ea typeface="+mn-ea"/>
              <a:cs typeface="+mn-cs"/>
            </a:endParaRPr>
          </a:p>
        </p:txBody>
      </p:sp>
      <p:sp>
        <p:nvSpPr>
          <p:cNvPr id="48" name="Oval 16">
            <a:extLst>
              <a:ext uri="{FF2B5EF4-FFF2-40B4-BE49-F238E27FC236}">
                <a16:creationId xmlns:a16="http://schemas.microsoft.com/office/drawing/2014/main" id="{D1B8C177-0445-4FB6-A255-322D163F9350}"/>
              </a:ext>
            </a:extLst>
          </p:cNvPr>
          <p:cNvSpPr/>
          <p:nvPr/>
        </p:nvSpPr>
        <p:spPr>
          <a:xfrm>
            <a:off x="829807" y="2525285"/>
            <a:ext cx="617100" cy="635276"/>
          </a:xfrm>
          <a:prstGeom prst="ellipse">
            <a:avLst/>
          </a:prstGeom>
          <a:solidFill>
            <a:schemeClr val="accent6"/>
          </a:solidFill>
          <a:ln>
            <a:solidFill>
              <a:srgbClr val="70AD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chemeClr val="tx1"/>
                </a:solidFill>
                <a:effectLst/>
                <a:uLnTx/>
                <a:uFillTx/>
                <a:latin typeface="Calibri" panose="020F0502020204030204"/>
                <a:ea typeface="+mn-ea"/>
                <a:cs typeface="+mn-cs"/>
              </a:rPr>
              <a:t>2</a:t>
            </a:r>
          </a:p>
        </p:txBody>
      </p:sp>
      <p:sp>
        <p:nvSpPr>
          <p:cNvPr id="49" name="Oval 17">
            <a:extLst>
              <a:ext uri="{FF2B5EF4-FFF2-40B4-BE49-F238E27FC236}">
                <a16:creationId xmlns:a16="http://schemas.microsoft.com/office/drawing/2014/main" id="{85EBD24B-74FC-4FD1-B245-F11DA3375047}"/>
              </a:ext>
            </a:extLst>
          </p:cNvPr>
          <p:cNvSpPr/>
          <p:nvPr/>
        </p:nvSpPr>
        <p:spPr>
          <a:xfrm>
            <a:off x="829807" y="3536521"/>
            <a:ext cx="617100" cy="63527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chemeClr val="tx1"/>
                </a:solidFill>
                <a:effectLst/>
                <a:uLnTx/>
                <a:uFillTx/>
                <a:latin typeface="Calibri" panose="020F0502020204030204"/>
                <a:ea typeface="+mn-ea"/>
                <a:cs typeface="+mn-cs"/>
              </a:rPr>
              <a:t>3</a:t>
            </a:r>
          </a:p>
        </p:txBody>
      </p:sp>
      <p:sp>
        <p:nvSpPr>
          <p:cNvPr id="50" name="Oval 17">
            <a:extLst>
              <a:ext uri="{FF2B5EF4-FFF2-40B4-BE49-F238E27FC236}">
                <a16:creationId xmlns:a16="http://schemas.microsoft.com/office/drawing/2014/main" id="{A01AB55E-25F2-437F-8DD1-124AFE530446}"/>
              </a:ext>
            </a:extLst>
          </p:cNvPr>
          <p:cNvSpPr/>
          <p:nvPr/>
        </p:nvSpPr>
        <p:spPr>
          <a:xfrm>
            <a:off x="829807" y="4547758"/>
            <a:ext cx="617100" cy="635276"/>
          </a:xfrm>
          <a:prstGeom prst="ellipse">
            <a:avLst/>
          </a:prstGeom>
          <a:solidFill>
            <a:srgbClr val="A9D1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1">
                <a:solidFill>
                  <a:schemeClr val="tx1"/>
                </a:solidFill>
                <a:latin typeface="Calibri" panose="020F0502020204030204"/>
              </a:rPr>
              <a:t>4</a:t>
            </a:r>
            <a:endParaRPr kumimoji="0" lang="en-US" sz="3200" b="1" i="0" u="none" strike="noStrike" kern="1200" cap="none" spc="0" normalizeH="0" baseline="0" noProof="0">
              <a:ln>
                <a:noFill/>
              </a:ln>
              <a:solidFill>
                <a:schemeClr val="tx1"/>
              </a:solidFill>
              <a:effectLst/>
              <a:uLnTx/>
              <a:uFillTx/>
              <a:latin typeface="Calibri" panose="020F0502020204030204"/>
              <a:ea typeface="+mn-ea"/>
              <a:cs typeface="+mn-cs"/>
            </a:endParaRPr>
          </a:p>
        </p:txBody>
      </p:sp>
      <p:sp>
        <p:nvSpPr>
          <p:cNvPr id="51" name="TextBox 14">
            <a:extLst>
              <a:ext uri="{FF2B5EF4-FFF2-40B4-BE49-F238E27FC236}">
                <a16:creationId xmlns:a16="http://schemas.microsoft.com/office/drawing/2014/main" id="{E28C0139-4778-4613-B389-D85660F36948}"/>
              </a:ext>
            </a:extLst>
          </p:cNvPr>
          <p:cNvSpPr txBox="1"/>
          <p:nvPr/>
        </p:nvSpPr>
        <p:spPr>
          <a:xfrm>
            <a:off x="1482656" y="4511453"/>
            <a:ext cx="3271377" cy="707886"/>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effectLst/>
                <a:uLnTx/>
                <a:uFillTx/>
                <a:latin typeface="Open Sans" panose="020B0606030504020204" pitchFamily="34" charset="0"/>
                <a:ea typeface="+mn-ea"/>
                <a:cs typeface="+mn-cs"/>
              </a:rPr>
              <a:t>POSITIVE FEEDBACKS LOOPS</a:t>
            </a:r>
            <a:endParaRPr kumimoji="0" lang="en-GB" sz="20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52" name="Figura a mano libera: forma 51">
            <a:extLst>
              <a:ext uri="{FF2B5EF4-FFF2-40B4-BE49-F238E27FC236}">
                <a16:creationId xmlns:a16="http://schemas.microsoft.com/office/drawing/2014/main" id="{85B997E3-42D6-4159-89BA-EE98FBC4B49E}"/>
              </a:ext>
            </a:extLst>
          </p:cNvPr>
          <p:cNvSpPr/>
          <p:nvPr/>
        </p:nvSpPr>
        <p:spPr>
          <a:xfrm>
            <a:off x="0" y="5738784"/>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CasellaDiTesto 67">
            <a:extLst>
              <a:ext uri="{FF2B5EF4-FFF2-40B4-BE49-F238E27FC236}">
                <a16:creationId xmlns:a16="http://schemas.microsoft.com/office/drawing/2014/main" id="{0F3B03E7-E8AD-428A-9D42-0186E2B269D1}"/>
              </a:ext>
            </a:extLst>
          </p:cNvPr>
          <p:cNvSpPr txBox="1"/>
          <p:nvPr/>
        </p:nvSpPr>
        <p:spPr>
          <a:xfrm>
            <a:off x="8939778" y="4313531"/>
            <a:ext cx="1949857" cy="646331"/>
          </a:xfrm>
          <a:prstGeom prst="rect">
            <a:avLst/>
          </a:prstGeom>
          <a:noFill/>
        </p:spPr>
        <p:txBody>
          <a:bodyPr wrap="square" rtlCol="0">
            <a:spAutoFit/>
          </a:bodyPr>
          <a:lstStyle/>
          <a:p>
            <a:pPr algn="ctr"/>
            <a:r>
              <a:rPr lang="it-IT" sz="1200" b="1" i="1">
                <a:latin typeface="Noto Sans" panose="020B0502040504020204"/>
              </a:rPr>
              <a:t>A NEW ENERGY PRODUCTION PARADIGM</a:t>
            </a:r>
          </a:p>
        </p:txBody>
      </p:sp>
      <p:sp>
        <p:nvSpPr>
          <p:cNvPr id="53" name="CasellaDiTesto 52">
            <a:extLst>
              <a:ext uri="{FF2B5EF4-FFF2-40B4-BE49-F238E27FC236}">
                <a16:creationId xmlns:a16="http://schemas.microsoft.com/office/drawing/2014/main" id="{215267F4-A501-4F91-82D6-95E98EFADE91}"/>
              </a:ext>
            </a:extLst>
          </p:cNvPr>
          <p:cNvSpPr txBox="1"/>
          <p:nvPr/>
        </p:nvSpPr>
        <p:spPr>
          <a:xfrm>
            <a:off x="-13456" y="169693"/>
            <a:ext cx="10300456" cy="830997"/>
          </a:xfrm>
          <a:prstGeom prst="rect">
            <a:avLst/>
          </a:prstGeom>
          <a:noFill/>
        </p:spPr>
        <p:txBody>
          <a:bodyPr wrap="square" rtlCol="0">
            <a:spAutoFit/>
          </a:bodyPr>
          <a:lstStyle/>
          <a:p>
            <a:r>
              <a:rPr lang="it-IT" sz="4800" b="1">
                <a:latin typeface="Arvo" panose="02000000000000000000" pitchFamily="2" charset="0"/>
              </a:rPr>
              <a:t>EXPONENTIAL GROWTH</a:t>
            </a:r>
            <a:endParaRPr lang="en-GB" sz="4800" b="1">
              <a:latin typeface="Arvo" panose="02000000000000000000" pitchFamily="2" charset="0"/>
            </a:endParaRPr>
          </a:p>
        </p:txBody>
      </p:sp>
      <p:cxnSp>
        <p:nvCxnSpPr>
          <p:cNvPr id="54" name="Connettore diritto 53">
            <a:extLst>
              <a:ext uri="{FF2B5EF4-FFF2-40B4-BE49-F238E27FC236}">
                <a16:creationId xmlns:a16="http://schemas.microsoft.com/office/drawing/2014/main" id="{9B4EEDA5-28AA-4283-91F8-EBFA6EC98A46}"/>
              </a:ext>
            </a:extLst>
          </p:cNvPr>
          <p:cNvCxnSpPr>
            <a:cxnSpLocks/>
          </p:cNvCxnSpPr>
          <p:nvPr/>
        </p:nvCxnSpPr>
        <p:spPr>
          <a:xfrm flipV="1">
            <a:off x="-2400" y="1000690"/>
            <a:ext cx="8270100" cy="69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CasellaDiTesto 54">
            <a:extLst>
              <a:ext uri="{FF2B5EF4-FFF2-40B4-BE49-F238E27FC236}">
                <a16:creationId xmlns:a16="http://schemas.microsoft.com/office/drawing/2014/main" id="{709468EC-B3E2-4244-AA1F-3BFDDB7D8F9D}"/>
              </a:ext>
            </a:extLst>
          </p:cNvPr>
          <p:cNvSpPr txBox="1"/>
          <p:nvPr/>
        </p:nvSpPr>
        <p:spPr>
          <a:xfrm>
            <a:off x="11763068" y="6376663"/>
            <a:ext cx="438764" cy="369332"/>
          </a:xfrm>
          <a:prstGeom prst="rect">
            <a:avLst/>
          </a:prstGeom>
          <a:noFill/>
        </p:spPr>
        <p:txBody>
          <a:bodyPr wrap="square" rtlCol="0">
            <a:spAutoFit/>
          </a:bodyPr>
          <a:lstStyle/>
          <a:p>
            <a:r>
              <a:rPr lang="it-IT" b="1">
                <a:solidFill>
                  <a:schemeClr val="bg1"/>
                </a:solidFill>
              </a:rPr>
              <a:t>10</a:t>
            </a:r>
            <a:endParaRPr lang="en-GB" b="1">
              <a:solidFill>
                <a:schemeClr val="bg1"/>
              </a:solidFill>
            </a:endParaRPr>
          </a:p>
        </p:txBody>
      </p:sp>
      <p:sp>
        <p:nvSpPr>
          <p:cNvPr id="57" name="CasellaDiTesto 56">
            <a:extLst>
              <a:ext uri="{FF2B5EF4-FFF2-40B4-BE49-F238E27FC236}">
                <a16:creationId xmlns:a16="http://schemas.microsoft.com/office/drawing/2014/main" id="{D543D7FE-FFD8-4C8D-A54E-98E71242AAF1}"/>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rgbClr val="CBF297"/>
                </a:solidFill>
                <a:sym typeface="Wingdings" panose="05000000000000000000" pitchFamily="2" charset="2"/>
              </a:rPr>
              <a:t></a:t>
            </a:r>
            <a:r>
              <a:rPr lang="it-IT" sz="1400" i="1">
                <a:solidFill>
                  <a:srgbClr val="CBF297"/>
                </a:solidFill>
                <a:sym typeface="Wingdings" panose="05000000000000000000" pitchFamily="2" charset="2"/>
              </a:rPr>
              <a:t> </a:t>
            </a:r>
            <a:r>
              <a:rPr lang="it-IT" sz="1400" i="1">
                <a:solidFill>
                  <a:srgbClr val="CBF297"/>
                </a:solidFill>
              </a:rPr>
              <a:t>Inside EnerShare </a:t>
            </a:r>
            <a:r>
              <a:rPr lang="it-IT" sz="1400" b="1">
                <a:solidFill>
                  <a:schemeClr val="bg1"/>
                </a:solidFill>
                <a:sym typeface="Wingdings" panose="05000000000000000000" pitchFamily="2" charset="2"/>
              </a:rPr>
              <a:t> </a:t>
            </a:r>
            <a:r>
              <a:rPr lang="it-IT" sz="1400" b="1">
                <a:solidFill>
                  <a:schemeClr val="bg1"/>
                </a:solidFill>
              </a:rPr>
              <a:t>How EnerShare</a:t>
            </a:r>
            <a:endParaRPr lang="en-GB" sz="1400" b="1">
              <a:solidFill>
                <a:schemeClr val="bg1"/>
              </a:solidFill>
            </a:endParaRPr>
          </a:p>
        </p:txBody>
      </p:sp>
    </p:spTree>
    <p:extLst>
      <p:ext uri="{BB962C8B-B14F-4D97-AF65-F5344CB8AC3E}">
        <p14:creationId xmlns:p14="http://schemas.microsoft.com/office/powerpoint/2010/main" val="3171964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asellaDiTesto 6">
            <a:extLst>
              <a:ext uri="{FF2B5EF4-FFF2-40B4-BE49-F238E27FC236}">
                <a16:creationId xmlns:a16="http://schemas.microsoft.com/office/drawing/2014/main" id="{45E9303A-23ED-4F12-BEC7-E6409171EEC6}"/>
              </a:ext>
            </a:extLst>
          </p:cNvPr>
          <p:cNvSpPr txBox="1"/>
          <p:nvPr/>
        </p:nvSpPr>
        <p:spPr>
          <a:xfrm>
            <a:off x="11772900" y="6434375"/>
            <a:ext cx="33337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1" i="0" u="none" strike="noStrike" kern="1200" cap="none" spc="0" normalizeH="0" baseline="0" noProof="0">
                <a:ln>
                  <a:noFill/>
                </a:ln>
                <a:solidFill>
                  <a:prstClr val="white"/>
                </a:solidFill>
                <a:effectLst/>
                <a:uLnTx/>
                <a:uFillTx/>
                <a:latin typeface="Calibri" panose="020F0502020204030204"/>
                <a:ea typeface="+mn-ea"/>
                <a:cs typeface="+mn-cs"/>
              </a:rPr>
              <a:t>1</a:t>
            </a:r>
            <a:endParaRPr kumimoji="0" lang="en-GB"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3" name="Immagine 62">
            <a:extLst>
              <a:ext uri="{FF2B5EF4-FFF2-40B4-BE49-F238E27FC236}">
                <a16:creationId xmlns:a16="http://schemas.microsoft.com/office/drawing/2014/main" id="{DE227F94-E266-455C-9522-6815D7870FF0}"/>
              </a:ext>
            </a:extLst>
          </p:cNvPr>
          <p:cNvPicPr>
            <a:picLocks noChangeAspect="1"/>
          </p:cNvPicPr>
          <p:nvPr/>
        </p:nvPicPr>
        <p:blipFill>
          <a:blip r:embed="rId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66" name="Figura a mano libera: forma 65">
            <a:extLst>
              <a:ext uri="{FF2B5EF4-FFF2-40B4-BE49-F238E27FC236}">
                <a16:creationId xmlns:a16="http://schemas.microsoft.com/office/drawing/2014/main" id="{AE2A7738-70EF-4895-B02A-D68D0C0C6AB6}"/>
              </a:ext>
            </a:extLst>
          </p:cNvPr>
          <p:cNvSpPr/>
          <p:nvPr/>
        </p:nvSpPr>
        <p:spPr>
          <a:xfrm>
            <a:off x="0" y="5749175"/>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igura a mano libera: forma 15">
            <a:extLst>
              <a:ext uri="{FF2B5EF4-FFF2-40B4-BE49-F238E27FC236}">
                <a16:creationId xmlns:a16="http://schemas.microsoft.com/office/drawing/2014/main" id="{57CA5656-8A10-4E6C-AE7D-4EE2B6BB4C19}"/>
              </a:ext>
            </a:extLst>
          </p:cNvPr>
          <p:cNvSpPr/>
          <p:nvPr/>
        </p:nvSpPr>
        <p:spPr>
          <a:xfrm>
            <a:off x="8678322" y="1944259"/>
            <a:ext cx="3300450" cy="1127005"/>
          </a:xfrm>
          <a:custGeom>
            <a:avLst/>
            <a:gdLst>
              <a:gd name="connsiteX0" fmla="*/ 0 w 3046436"/>
              <a:gd name="connsiteY0" fmla="*/ 230386 h 1382290"/>
              <a:gd name="connsiteX1" fmla="*/ 230386 w 3046436"/>
              <a:gd name="connsiteY1" fmla="*/ 0 h 1382290"/>
              <a:gd name="connsiteX2" fmla="*/ 2816050 w 3046436"/>
              <a:gd name="connsiteY2" fmla="*/ 0 h 1382290"/>
              <a:gd name="connsiteX3" fmla="*/ 3046436 w 3046436"/>
              <a:gd name="connsiteY3" fmla="*/ 230386 h 1382290"/>
              <a:gd name="connsiteX4" fmla="*/ 3046436 w 3046436"/>
              <a:gd name="connsiteY4" fmla="*/ 1151904 h 1382290"/>
              <a:gd name="connsiteX5" fmla="*/ 2816050 w 3046436"/>
              <a:gd name="connsiteY5" fmla="*/ 1382290 h 1382290"/>
              <a:gd name="connsiteX6" fmla="*/ 230386 w 3046436"/>
              <a:gd name="connsiteY6" fmla="*/ 1382290 h 1382290"/>
              <a:gd name="connsiteX7" fmla="*/ 0 w 3046436"/>
              <a:gd name="connsiteY7" fmla="*/ 1151904 h 1382290"/>
              <a:gd name="connsiteX8" fmla="*/ 0 w 3046436"/>
              <a:gd name="connsiteY8" fmla="*/ 230386 h 138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6436" h="1382290">
                <a:moveTo>
                  <a:pt x="0" y="230386"/>
                </a:moveTo>
                <a:cubicBezTo>
                  <a:pt x="0" y="103147"/>
                  <a:pt x="103147" y="0"/>
                  <a:pt x="230386" y="0"/>
                </a:cubicBezTo>
                <a:lnTo>
                  <a:pt x="2816050" y="0"/>
                </a:lnTo>
                <a:cubicBezTo>
                  <a:pt x="2943289" y="0"/>
                  <a:pt x="3046436" y="103147"/>
                  <a:pt x="3046436" y="230386"/>
                </a:cubicBezTo>
                <a:lnTo>
                  <a:pt x="3046436" y="1151904"/>
                </a:lnTo>
                <a:cubicBezTo>
                  <a:pt x="3046436" y="1279143"/>
                  <a:pt x="2943289" y="1382290"/>
                  <a:pt x="2816050" y="1382290"/>
                </a:cubicBezTo>
                <a:lnTo>
                  <a:pt x="230386" y="1382290"/>
                </a:lnTo>
                <a:cubicBezTo>
                  <a:pt x="103147" y="1382290"/>
                  <a:pt x="0" y="1279143"/>
                  <a:pt x="0" y="1151904"/>
                </a:cubicBezTo>
                <a:lnTo>
                  <a:pt x="0" y="230386"/>
                </a:lnTo>
                <a:close/>
              </a:path>
            </a:pathLst>
          </a:custGeom>
        </p:spPr>
        <p:style>
          <a:lnRef idx="2">
            <a:schemeClr val="lt1">
              <a:hueOff val="0"/>
              <a:satOff val="0"/>
              <a:lumOff val="0"/>
              <a:alphaOff val="0"/>
            </a:schemeClr>
          </a:lnRef>
          <a:fillRef idx="1">
            <a:schemeClr val="accent6">
              <a:shade val="50000"/>
              <a:hueOff val="0"/>
              <a:satOff val="0"/>
              <a:lumOff val="0"/>
              <a:alphaOff val="0"/>
            </a:schemeClr>
          </a:fillRef>
          <a:effectRef idx="0">
            <a:schemeClr val="accent6">
              <a:shade val="50000"/>
              <a:hueOff val="0"/>
              <a:satOff val="0"/>
              <a:lumOff val="0"/>
              <a:alphaOff val="0"/>
            </a:schemeClr>
          </a:effectRef>
          <a:fontRef idx="minor">
            <a:schemeClr val="lt1"/>
          </a:fontRef>
        </p:style>
        <p:txBody>
          <a:bodyPr spcFirstLastPara="0" vert="horz" wrap="square" lIns="143678" tIns="143678" rIns="143678" bIns="143678" numCol="1" spcCol="1270" anchor="t" anchorCtr="0">
            <a:noAutofit/>
          </a:bodyPr>
          <a:lstStyle/>
          <a:p>
            <a:pPr marL="0" lvl="0" indent="0" algn="ctr" defTabSz="889000">
              <a:lnSpc>
                <a:spcPct val="90000"/>
              </a:lnSpc>
              <a:spcBef>
                <a:spcPct val="0"/>
              </a:spcBef>
              <a:spcAft>
                <a:spcPct val="35000"/>
              </a:spcAft>
              <a:buNone/>
            </a:pPr>
            <a:r>
              <a:rPr lang="en-GB" sz="2000" b="1" i="0" kern="1200">
                <a:solidFill>
                  <a:schemeClr val="tx1"/>
                </a:solidFill>
              </a:rPr>
              <a:t>SUSTAINABILITY</a:t>
            </a:r>
          </a:p>
          <a:p>
            <a:pPr marL="171450" lvl="1" indent="-171450" defTabSz="711200">
              <a:lnSpc>
                <a:spcPct val="90000"/>
              </a:lnSpc>
              <a:spcBef>
                <a:spcPct val="0"/>
              </a:spcBef>
              <a:spcAft>
                <a:spcPct val="15000"/>
              </a:spcAft>
              <a:buChar char="•"/>
            </a:pPr>
            <a:r>
              <a:rPr lang="en-GB" sz="1500" kern="1200">
                <a:solidFill>
                  <a:schemeClr val="tx1"/>
                </a:solidFill>
              </a:rPr>
              <a:t>Use of renewable energy</a:t>
            </a:r>
          </a:p>
          <a:p>
            <a:pPr marL="171450" lvl="1" indent="-171450" defTabSz="711200">
              <a:lnSpc>
                <a:spcPct val="90000"/>
              </a:lnSpc>
              <a:spcBef>
                <a:spcPct val="0"/>
              </a:spcBef>
              <a:spcAft>
                <a:spcPct val="15000"/>
              </a:spcAft>
              <a:buChar char="•"/>
            </a:pPr>
            <a:r>
              <a:rPr lang="en-GB" sz="1500" kern="1200">
                <a:solidFill>
                  <a:schemeClr val="tx1"/>
                </a:solidFill>
              </a:rPr>
              <a:t>Flattering the consumption curve</a:t>
            </a:r>
          </a:p>
        </p:txBody>
      </p:sp>
      <p:sp>
        <p:nvSpPr>
          <p:cNvPr id="17" name="Rettangolo 16" descr="Albero caducifoglio contorno">
            <a:extLst>
              <a:ext uri="{FF2B5EF4-FFF2-40B4-BE49-F238E27FC236}">
                <a16:creationId xmlns:a16="http://schemas.microsoft.com/office/drawing/2014/main" id="{4C282CAA-BCDA-4B33-98AC-51BB089F2862}"/>
              </a:ext>
            </a:extLst>
          </p:cNvPr>
          <p:cNvSpPr/>
          <p:nvPr/>
        </p:nvSpPr>
        <p:spPr>
          <a:xfrm>
            <a:off x="7787894" y="2153897"/>
            <a:ext cx="756168" cy="693897"/>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l="-1000" r="-1000"/>
            </a:stretch>
          </a:blipFill>
          <a:ln>
            <a:noFill/>
          </a:ln>
        </p:spPr>
        <p:style>
          <a:lnRef idx="2">
            <a:schemeClr val="lt1">
              <a:hueOff val="0"/>
              <a:satOff val="0"/>
              <a:lumOff val="0"/>
              <a:alphaOff val="0"/>
            </a:schemeClr>
          </a:lnRef>
          <a:fillRef idx="1">
            <a:scrgbClr r="0" g="0" b="0"/>
          </a:fillRef>
          <a:effectRef idx="0">
            <a:schemeClr val="accent6">
              <a:shade val="50000"/>
              <a:hueOff val="0"/>
              <a:satOff val="0"/>
              <a:lumOff val="0"/>
              <a:alphaOff val="0"/>
            </a:schemeClr>
          </a:effectRef>
          <a:fontRef idx="minor">
            <a:schemeClr val="lt1"/>
          </a:fontRef>
        </p:style>
      </p:sp>
      <p:sp>
        <p:nvSpPr>
          <p:cNvPr id="18" name="Figura a mano libera: forma 17">
            <a:extLst>
              <a:ext uri="{FF2B5EF4-FFF2-40B4-BE49-F238E27FC236}">
                <a16:creationId xmlns:a16="http://schemas.microsoft.com/office/drawing/2014/main" id="{03296D33-AECB-4F7E-AE81-96D969E383D5}"/>
              </a:ext>
            </a:extLst>
          </p:cNvPr>
          <p:cNvSpPr/>
          <p:nvPr/>
        </p:nvSpPr>
        <p:spPr>
          <a:xfrm>
            <a:off x="8662106" y="3242307"/>
            <a:ext cx="3300450" cy="1485138"/>
          </a:xfrm>
          <a:custGeom>
            <a:avLst/>
            <a:gdLst>
              <a:gd name="connsiteX0" fmla="*/ 0 w 3766238"/>
              <a:gd name="connsiteY0" fmla="*/ 233912 h 1403441"/>
              <a:gd name="connsiteX1" fmla="*/ 233912 w 3766238"/>
              <a:gd name="connsiteY1" fmla="*/ 0 h 1403441"/>
              <a:gd name="connsiteX2" fmla="*/ 3532326 w 3766238"/>
              <a:gd name="connsiteY2" fmla="*/ 0 h 1403441"/>
              <a:gd name="connsiteX3" fmla="*/ 3766238 w 3766238"/>
              <a:gd name="connsiteY3" fmla="*/ 233912 h 1403441"/>
              <a:gd name="connsiteX4" fmla="*/ 3766238 w 3766238"/>
              <a:gd name="connsiteY4" fmla="*/ 1169529 h 1403441"/>
              <a:gd name="connsiteX5" fmla="*/ 3532326 w 3766238"/>
              <a:gd name="connsiteY5" fmla="*/ 1403441 h 1403441"/>
              <a:gd name="connsiteX6" fmla="*/ 233912 w 3766238"/>
              <a:gd name="connsiteY6" fmla="*/ 1403441 h 1403441"/>
              <a:gd name="connsiteX7" fmla="*/ 0 w 3766238"/>
              <a:gd name="connsiteY7" fmla="*/ 1169529 h 1403441"/>
              <a:gd name="connsiteX8" fmla="*/ 0 w 3766238"/>
              <a:gd name="connsiteY8" fmla="*/ 233912 h 14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6238" h="1403441">
                <a:moveTo>
                  <a:pt x="0" y="233912"/>
                </a:moveTo>
                <a:cubicBezTo>
                  <a:pt x="0" y="104726"/>
                  <a:pt x="104726" y="0"/>
                  <a:pt x="233912" y="0"/>
                </a:cubicBezTo>
                <a:lnTo>
                  <a:pt x="3532326" y="0"/>
                </a:lnTo>
                <a:cubicBezTo>
                  <a:pt x="3661512" y="0"/>
                  <a:pt x="3766238" y="104726"/>
                  <a:pt x="3766238" y="233912"/>
                </a:cubicBezTo>
                <a:lnTo>
                  <a:pt x="3766238" y="1169529"/>
                </a:lnTo>
                <a:cubicBezTo>
                  <a:pt x="3766238" y="1298715"/>
                  <a:pt x="3661512" y="1403441"/>
                  <a:pt x="3532326" y="1403441"/>
                </a:cubicBezTo>
                <a:lnTo>
                  <a:pt x="233912" y="1403441"/>
                </a:lnTo>
                <a:cubicBezTo>
                  <a:pt x="104726" y="1403441"/>
                  <a:pt x="0" y="1298715"/>
                  <a:pt x="0" y="1169529"/>
                </a:cubicBezTo>
                <a:lnTo>
                  <a:pt x="0" y="233912"/>
                </a:lnTo>
                <a:close/>
              </a:path>
            </a:pathLst>
          </a:custGeom>
        </p:spPr>
        <p:style>
          <a:lnRef idx="2">
            <a:schemeClr val="lt1">
              <a:hueOff val="0"/>
              <a:satOff val="0"/>
              <a:lumOff val="0"/>
              <a:alphaOff val="0"/>
            </a:schemeClr>
          </a:lnRef>
          <a:fillRef idx="1">
            <a:schemeClr val="accent6">
              <a:shade val="50000"/>
              <a:hueOff val="245616"/>
              <a:satOff val="-10737"/>
              <a:lumOff val="29307"/>
              <a:alphaOff val="0"/>
            </a:schemeClr>
          </a:fillRef>
          <a:effectRef idx="0">
            <a:schemeClr val="accent6">
              <a:shade val="50000"/>
              <a:hueOff val="245616"/>
              <a:satOff val="-10737"/>
              <a:lumOff val="29307"/>
              <a:alphaOff val="0"/>
            </a:schemeClr>
          </a:effectRef>
          <a:fontRef idx="minor">
            <a:schemeClr val="lt1"/>
          </a:fontRef>
        </p:style>
        <p:txBody>
          <a:bodyPr spcFirstLastPara="0" vert="horz" wrap="square" lIns="144710" tIns="144710" rIns="144710" bIns="144710" numCol="1" spcCol="1270" anchor="t" anchorCtr="0">
            <a:noAutofit/>
          </a:bodyPr>
          <a:lstStyle/>
          <a:p>
            <a:pPr marL="0" lvl="0" indent="0" algn="ctr" defTabSz="889000">
              <a:lnSpc>
                <a:spcPct val="90000"/>
              </a:lnSpc>
              <a:spcBef>
                <a:spcPct val="0"/>
              </a:spcBef>
              <a:spcAft>
                <a:spcPct val="35000"/>
              </a:spcAft>
              <a:buNone/>
            </a:pPr>
            <a:r>
              <a:rPr lang="en-GB" sz="2000" b="1" i="0" kern="1200">
                <a:solidFill>
                  <a:schemeClr val="tx1"/>
                </a:solidFill>
              </a:rPr>
              <a:t>CUSTOMER RELATIONSHIP</a:t>
            </a:r>
            <a:endParaRPr lang="en-GB" sz="1600" b="1" i="0" kern="1200">
              <a:solidFill>
                <a:schemeClr val="tx1"/>
              </a:solidFill>
            </a:endParaRPr>
          </a:p>
          <a:p>
            <a:pPr marL="171450" lvl="1" indent="-171450" defTabSz="711200">
              <a:lnSpc>
                <a:spcPct val="90000"/>
              </a:lnSpc>
              <a:spcBef>
                <a:spcPct val="0"/>
              </a:spcBef>
              <a:spcAft>
                <a:spcPct val="15000"/>
              </a:spcAft>
              <a:buChar char="•"/>
            </a:pPr>
            <a:r>
              <a:rPr lang="en-GB" sz="1500" kern="1200">
                <a:solidFill>
                  <a:schemeClr val="tx1"/>
                </a:solidFill>
              </a:rPr>
              <a:t>Enlarging customer base</a:t>
            </a:r>
          </a:p>
          <a:p>
            <a:pPr marL="171450" lvl="1" indent="-171450" defTabSz="711200">
              <a:lnSpc>
                <a:spcPct val="90000"/>
              </a:lnSpc>
              <a:spcBef>
                <a:spcPct val="0"/>
              </a:spcBef>
              <a:spcAft>
                <a:spcPct val="15000"/>
              </a:spcAft>
              <a:buChar char="•"/>
            </a:pPr>
            <a:r>
              <a:rPr lang="en-GB" sz="1500" kern="1200">
                <a:solidFill>
                  <a:schemeClr val="tx1"/>
                </a:solidFill>
              </a:rPr>
              <a:t>Getting younger customers</a:t>
            </a:r>
          </a:p>
          <a:p>
            <a:pPr marL="171450" lvl="1" indent="-171450" defTabSz="711200">
              <a:lnSpc>
                <a:spcPct val="90000"/>
              </a:lnSpc>
              <a:spcBef>
                <a:spcPct val="0"/>
              </a:spcBef>
              <a:spcAft>
                <a:spcPct val="15000"/>
              </a:spcAft>
              <a:buChar char="•"/>
            </a:pPr>
            <a:r>
              <a:rPr lang="en-GB" sz="1500" kern="1200">
                <a:solidFill>
                  <a:schemeClr val="tx1"/>
                </a:solidFill>
              </a:rPr>
              <a:t>More effective/attractive web interface</a:t>
            </a:r>
          </a:p>
        </p:txBody>
      </p:sp>
      <p:sp>
        <p:nvSpPr>
          <p:cNvPr id="23" name="Rettangolo 22" descr="Stretta di mano contorno">
            <a:extLst>
              <a:ext uri="{FF2B5EF4-FFF2-40B4-BE49-F238E27FC236}">
                <a16:creationId xmlns:a16="http://schemas.microsoft.com/office/drawing/2014/main" id="{B003C052-1593-4B9C-85F5-7BE40DEBB889}"/>
              </a:ext>
            </a:extLst>
          </p:cNvPr>
          <p:cNvSpPr/>
          <p:nvPr/>
        </p:nvSpPr>
        <p:spPr>
          <a:xfrm>
            <a:off x="7787894" y="3687257"/>
            <a:ext cx="756168" cy="693897"/>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l="-1000" r="-1000"/>
            </a:stretch>
          </a:blipFill>
          <a:ln>
            <a:noFill/>
          </a:ln>
        </p:spPr>
        <p:style>
          <a:lnRef idx="2">
            <a:schemeClr val="lt1">
              <a:hueOff val="0"/>
              <a:satOff val="0"/>
              <a:lumOff val="0"/>
              <a:alphaOff val="0"/>
            </a:schemeClr>
          </a:lnRef>
          <a:fillRef idx="1">
            <a:scrgbClr r="0" g="0" b="0"/>
          </a:fillRef>
          <a:effectRef idx="0">
            <a:schemeClr val="accent6">
              <a:shade val="50000"/>
              <a:hueOff val="245616"/>
              <a:satOff val="-10737"/>
              <a:lumOff val="29307"/>
              <a:alphaOff val="0"/>
            </a:schemeClr>
          </a:effectRef>
          <a:fontRef idx="minor">
            <a:schemeClr val="lt1"/>
          </a:fontRef>
        </p:style>
      </p:sp>
      <p:sp>
        <p:nvSpPr>
          <p:cNvPr id="24" name="Figura a mano libera: forma 23">
            <a:extLst>
              <a:ext uri="{FF2B5EF4-FFF2-40B4-BE49-F238E27FC236}">
                <a16:creationId xmlns:a16="http://schemas.microsoft.com/office/drawing/2014/main" id="{01097EBA-B232-42C1-9017-4F2464383F84}"/>
              </a:ext>
            </a:extLst>
          </p:cNvPr>
          <p:cNvSpPr/>
          <p:nvPr/>
        </p:nvSpPr>
        <p:spPr>
          <a:xfrm>
            <a:off x="8693700" y="4886369"/>
            <a:ext cx="3253542" cy="1103351"/>
          </a:xfrm>
          <a:custGeom>
            <a:avLst/>
            <a:gdLst>
              <a:gd name="connsiteX0" fmla="*/ 0 w 3087274"/>
              <a:gd name="connsiteY0" fmla="*/ 183896 h 1103351"/>
              <a:gd name="connsiteX1" fmla="*/ 183896 w 3087274"/>
              <a:gd name="connsiteY1" fmla="*/ 0 h 1103351"/>
              <a:gd name="connsiteX2" fmla="*/ 2903378 w 3087274"/>
              <a:gd name="connsiteY2" fmla="*/ 0 h 1103351"/>
              <a:gd name="connsiteX3" fmla="*/ 3087274 w 3087274"/>
              <a:gd name="connsiteY3" fmla="*/ 183896 h 1103351"/>
              <a:gd name="connsiteX4" fmla="*/ 3087274 w 3087274"/>
              <a:gd name="connsiteY4" fmla="*/ 919455 h 1103351"/>
              <a:gd name="connsiteX5" fmla="*/ 2903378 w 3087274"/>
              <a:gd name="connsiteY5" fmla="*/ 1103351 h 1103351"/>
              <a:gd name="connsiteX6" fmla="*/ 183896 w 3087274"/>
              <a:gd name="connsiteY6" fmla="*/ 1103351 h 1103351"/>
              <a:gd name="connsiteX7" fmla="*/ 0 w 3087274"/>
              <a:gd name="connsiteY7" fmla="*/ 919455 h 1103351"/>
              <a:gd name="connsiteX8" fmla="*/ 0 w 3087274"/>
              <a:gd name="connsiteY8" fmla="*/ 183896 h 1103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87274" h="1103351">
                <a:moveTo>
                  <a:pt x="0" y="183896"/>
                </a:moveTo>
                <a:cubicBezTo>
                  <a:pt x="0" y="82333"/>
                  <a:pt x="82333" y="0"/>
                  <a:pt x="183896" y="0"/>
                </a:cubicBezTo>
                <a:lnTo>
                  <a:pt x="2903378" y="0"/>
                </a:lnTo>
                <a:cubicBezTo>
                  <a:pt x="3004941" y="0"/>
                  <a:pt x="3087274" y="82333"/>
                  <a:pt x="3087274" y="183896"/>
                </a:cubicBezTo>
                <a:lnTo>
                  <a:pt x="3087274" y="919455"/>
                </a:lnTo>
                <a:cubicBezTo>
                  <a:pt x="3087274" y="1021018"/>
                  <a:pt x="3004941" y="1103351"/>
                  <a:pt x="2903378" y="1103351"/>
                </a:cubicBezTo>
                <a:lnTo>
                  <a:pt x="183896" y="1103351"/>
                </a:lnTo>
                <a:cubicBezTo>
                  <a:pt x="82333" y="1103351"/>
                  <a:pt x="0" y="1021018"/>
                  <a:pt x="0" y="919455"/>
                </a:cubicBezTo>
                <a:lnTo>
                  <a:pt x="0" y="183896"/>
                </a:lnTo>
                <a:close/>
              </a:path>
            </a:pathLst>
          </a:custGeom>
        </p:spPr>
        <p:style>
          <a:lnRef idx="2">
            <a:schemeClr val="lt1">
              <a:hueOff val="0"/>
              <a:satOff val="0"/>
              <a:lumOff val="0"/>
              <a:alphaOff val="0"/>
            </a:schemeClr>
          </a:lnRef>
          <a:fillRef idx="1">
            <a:schemeClr val="accent6">
              <a:shade val="50000"/>
              <a:hueOff val="245616"/>
              <a:satOff val="-10737"/>
              <a:lumOff val="29307"/>
              <a:alphaOff val="0"/>
            </a:schemeClr>
          </a:fillRef>
          <a:effectRef idx="0">
            <a:schemeClr val="accent6">
              <a:shade val="50000"/>
              <a:hueOff val="245616"/>
              <a:satOff val="-10737"/>
              <a:lumOff val="29307"/>
              <a:alphaOff val="0"/>
            </a:schemeClr>
          </a:effectRef>
          <a:fontRef idx="minor">
            <a:schemeClr val="lt1"/>
          </a:fontRef>
        </p:style>
        <p:txBody>
          <a:bodyPr spcFirstLastPara="0" vert="horz" wrap="square" lIns="130061" tIns="130061" rIns="130061" bIns="130061" numCol="1" spcCol="1270" anchor="t" anchorCtr="0">
            <a:noAutofit/>
          </a:bodyPr>
          <a:lstStyle/>
          <a:p>
            <a:pPr marL="0" lvl="0" indent="0" algn="ctr" defTabSz="889000">
              <a:lnSpc>
                <a:spcPct val="90000"/>
              </a:lnSpc>
              <a:spcBef>
                <a:spcPct val="0"/>
              </a:spcBef>
              <a:spcAft>
                <a:spcPct val="35000"/>
              </a:spcAft>
              <a:buNone/>
            </a:pPr>
            <a:r>
              <a:rPr lang="en-GB" sz="2000" b="1" i="0" kern="1200">
                <a:solidFill>
                  <a:schemeClr val="tx1"/>
                </a:solidFill>
              </a:rPr>
              <a:t>ECONOMIC</a:t>
            </a:r>
            <a:endParaRPr lang="en-GB" sz="1600" b="1" i="0" kern="1200">
              <a:solidFill>
                <a:schemeClr val="tx1"/>
              </a:solidFill>
            </a:endParaRPr>
          </a:p>
          <a:p>
            <a:pPr marL="171450" lvl="1" indent="-171450" defTabSz="711200">
              <a:lnSpc>
                <a:spcPct val="90000"/>
              </a:lnSpc>
              <a:spcBef>
                <a:spcPct val="0"/>
              </a:spcBef>
              <a:spcAft>
                <a:spcPct val="15000"/>
              </a:spcAft>
              <a:buChar char="•"/>
            </a:pPr>
            <a:r>
              <a:rPr lang="en-GB" sz="1500" kern="1200">
                <a:solidFill>
                  <a:schemeClr val="tx1"/>
                </a:solidFill>
              </a:rPr>
              <a:t> Low investment</a:t>
            </a:r>
          </a:p>
          <a:p>
            <a:pPr marL="171450" lvl="1" indent="-171450" defTabSz="711200">
              <a:lnSpc>
                <a:spcPct val="90000"/>
              </a:lnSpc>
              <a:spcBef>
                <a:spcPct val="0"/>
              </a:spcBef>
              <a:spcAft>
                <a:spcPct val="15000"/>
              </a:spcAft>
              <a:buChar char="•"/>
            </a:pPr>
            <a:r>
              <a:rPr lang="en-GB" sz="1500" kern="1200">
                <a:solidFill>
                  <a:schemeClr val="tx1"/>
                </a:solidFill>
              </a:rPr>
              <a:t> Less seasonality in revenues</a:t>
            </a:r>
          </a:p>
        </p:txBody>
      </p:sp>
      <p:sp>
        <p:nvSpPr>
          <p:cNvPr id="64" name="CasellaDiTesto 63">
            <a:extLst>
              <a:ext uri="{FF2B5EF4-FFF2-40B4-BE49-F238E27FC236}">
                <a16:creationId xmlns:a16="http://schemas.microsoft.com/office/drawing/2014/main" id="{08AF8FAA-2D42-4355-B8F7-4CE575AD0F19}"/>
              </a:ext>
            </a:extLst>
          </p:cNvPr>
          <p:cNvSpPr txBox="1"/>
          <p:nvPr/>
        </p:nvSpPr>
        <p:spPr>
          <a:xfrm>
            <a:off x="-13456" y="169693"/>
            <a:ext cx="6617456" cy="830997"/>
          </a:xfrm>
          <a:prstGeom prst="rect">
            <a:avLst/>
          </a:prstGeom>
          <a:noFill/>
        </p:spPr>
        <p:txBody>
          <a:bodyPr wrap="square" rtlCol="0">
            <a:spAutoFit/>
          </a:bodyPr>
          <a:lstStyle/>
          <a:p>
            <a:r>
              <a:rPr lang="it-IT" sz="4800" b="1">
                <a:latin typeface="Arvo" panose="02000000000000000000" pitchFamily="2" charset="0"/>
              </a:rPr>
              <a:t>ACHIEVED RESULTS </a:t>
            </a:r>
            <a:endParaRPr lang="en-GB" sz="4800" b="1">
              <a:latin typeface="Arvo" panose="02000000000000000000" pitchFamily="2" charset="0"/>
            </a:endParaRPr>
          </a:p>
        </p:txBody>
      </p:sp>
      <p:cxnSp>
        <p:nvCxnSpPr>
          <p:cNvPr id="65" name="Connettore diritto 64">
            <a:extLst>
              <a:ext uri="{FF2B5EF4-FFF2-40B4-BE49-F238E27FC236}">
                <a16:creationId xmlns:a16="http://schemas.microsoft.com/office/drawing/2014/main" id="{F8C1D30E-A169-4ED5-A797-00ABCC439151}"/>
              </a:ext>
            </a:extLst>
          </p:cNvPr>
          <p:cNvCxnSpPr>
            <a:cxnSpLocks/>
          </p:cNvCxnSpPr>
          <p:nvPr/>
        </p:nvCxnSpPr>
        <p:spPr>
          <a:xfrm>
            <a:off x="-2400" y="1007604"/>
            <a:ext cx="6617456"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67" name="Immagine 66">
            <a:extLst>
              <a:ext uri="{FF2B5EF4-FFF2-40B4-BE49-F238E27FC236}">
                <a16:creationId xmlns:a16="http://schemas.microsoft.com/office/drawing/2014/main" id="{1139AF3E-D45F-4576-9ECE-5D8C6E3C50F1}"/>
              </a:ext>
            </a:extLst>
          </p:cNvPr>
          <p:cNvPicPr>
            <a:picLocks noChangeAspect="1"/>
          </p:cNvPicPr>
          <p:nvPr/>
        </p:nvPicPr>
        <p:blipFill>
          <a:blip r:embed="rId8">
            <a:biLevel thresh="75000"/>
            <a:extLst>
              <a:ext uri="{BEBA8EAE-BF5A-486C-A8C5-ECC9F3942E4B}">
                <a14:imgProps xmlns:a14="http://schemas.microsoft.com/office/drawing/2010/main">
                  <a14:imgLayer r:embed="rId9">
                    <a14:imgEffect>
                      <a14:brightnessContrast bright="-40000" contrast="-40000"/>
                    </a14:imgEffect>
                  </a14:imgLayer>
                </a14:imgProps>
              </a:ext>
            </a:extLst>
          </a:blip>
          <a:stretch>
            <a:fillRect/>
          </a:stretch>
        </p:blipFill>
        <p:spPr>
          <a:xfrm>
            <a:off x="4218963" y="2197824"/>
            <a:ext cx="3754074" cy="2457902"/>
          </a:xfrm>
          <a:prstGeom prst="rect">
            <a:avLst/>
          </a:prstGeom>
        </p:spPr>
      </p:pic>
      <p:pic>
        <p:nvPicPr>
          <p:cNvPr id="3" name="Immagine 2">
            <a:extLst>
              <a:ext uri="{FF2B5EF4-FFF2-40B4-BE49-F238E27FC236}">
                <a16:creationId xmlns:a16="http://schemas.microsoft.com/office/drawing/2014/main" id="{CAAF103E-874F-416B-9AB7-65D4E6104136}"/>
              </a:ext>
            </a:extLst>
          </p:cNvPr>
          <p:cNvPicPr>
            <a:picLocks noChangeAspect="1"/>
          </p:cNvPicPr>
          <p:nvPr/>
        </p:nvPicPr>
        <p:blipFill>
          <a:blip r:embed="rId10"/>
          <a:stretch>
            <a:fillRect/>
          </a:stretch>
        </p:blipFill>
        <p:spPr>
          <a:xfrm>
            <a:off x="736762" y="2703899"/>
            <a:ext cx="289793" cy="289793"/>
          </a:xfrm>
          <a:prstGeom prst="rect">
            <a:avLst/>
          </a:prstGeom>
        </p:spPr>
      </p:pic>
      <p:sp>
        <p:nvSpPr>
          <p:cNvPr id="14" name="CasellaDiTesto 13">
            <a:extLst>
              <a:ext uri="{FF2B5EF4-FFF2-40B4-BE49-F238E27FC236}">
                <a16:creationId xmlns:a16="http://schemas.microsoft.com/office/drawing/2014/main" id="{1B496F9B-328D-49D5-82B2-B62C120CECF9}"/>
              </a:ext>
            </a:extLst>
          </p:cNvPr>
          <p:cNvSpPr txBox="1"/>
          <p:nvPr/>
        </p:nvSpPr>
        <p:spPr>
          <a:xfrm>
            <a:off x="1004876" y="1972761"/>
            <a:ext cx="3797955" cy="646331"/>
          </a:xfrm>
          <a:prstGeom prst="rect">
            <a:avLst/>
          </a:prstGeom>
          <a:noFill/>
        </p:spPr>
        <p:txBody>
          <a:bodyPr wrap="square" rtlCol="0">
            <a:spAutoFit/>
          </a:bodyPr>
          <a:lstStyle/>
          <a:p>
            <a:r>
              <a:rPr lang="en-US">
                <a:effectLst/>
                <a:latin typeface="Calibri" panose="020F0502020204030204" pitchFamily="34" charset="0"/>
                <a:ea typeface="Calibri" panose="020F0502020204030204" pitchFamily="34" charset="0"/>
                <a:cs typeface="Arial" panose="020B0604020202020204" pitchFamily="34" charset="0"/>
              </a:rPr>
              <a:t>Transition from consumer to prosumer</a:t>
            </a:r>
            <a:endParaRPr lang="en-GB">
              <a:effectLst/>
              <a:latin typeface="Arial" panose="020B0604020202020204" pitchFamily="34" charset="0"/>
              <a:ea typeface="Arial" panose="020B0604020202020204" pitchFamily="34" charset="0"/>
            </a:endParaRPr>
          </a:p>
          <a:p>
            <a:endParaRPr lang="en-GB"/>
          </a:p>
        </p:txBody>
      </p:sp>
      <p:pic>
        <p:nvPicPr>
          <p:cNvPr id="19" name="Immagine 18">
            <a:extLst>
              <a:ext uri="{FF2B5EF4-FFF2-40B4-BE49-F238E27FC236}">
                <a16:creationId xmlns:a16="http://schemas.microsoft.com/office/drawing/2014/main" id="{4882F86C-388D-494C-874F-95C3AC4B57C1}"/>
              </a:ext>
            </a:extLst>
          </p:cNvPr>
          <p:cNvPicPr>
            <a:picLocks noChangeAspect="1"/>
          </p:cNvPicPr>
          <p:nvPr/>
        </p:nvPicPr>
        <p:blipFill>
          <a:blip r:embed="rId10"/>
          <a:stretch>
            <a:fillRect/>
          </a:stretch>
        </p:blipFill>
        <p:spPr>
          <a:xfrm>
            <a:off x="736762" y="3426012"/>
            <a:ext cx="289793" cy="289793"/>
          </a:xfrm>
          <a:prstGeom prst="rect">
            <a:avLst/>
          </a:prstGeom>
        </p:spPr>
      </p:pic>
      <p:pic>
        <p:nvPicPr>
          <p:cNvPr id="20" name="Immagine 19">
            <a:extLst>
              <a:ext uri="{FF2B5EF4-FFF2-40B4-BE49-F238E27FC236}">
                <a16:creationId xmlns:a16="http://schemas.microsoft.com/office/drawing/2014/main" id="{676DE2B8-31C6-4A23-A0E1-A262BCD99089}"/>
              </a:ext>
            </a:extLst>
          </p:cNvPr>
          <p:cNvPicPr>
            <a:picLocks noChangeAspect="1"/>
          </p:cNvPicPr>
          <p:nvPr/>
        </p:nvPicPr>
        <p:blipFill>
          <a:blip r:embed="rId10"/>
          <a:stretch>
            <a:fillRect/>
          </a:stretch>
        </p:blipFill>
        <p:spPr>
          <a:xfrm>
            <a:off x="736762" y="1981786"/>
            <a:ext cx="289793" cy="289793"/>
          </a:xfrm>
          <a:prstGeom prst="rect">
            <a:avLst/>
          </a:prstGeom>
        </p:spPr>
      </p:pic>
      <p:pic>
        <p:nvPicPr>
          <p:cNvPr id="21" name="Immagine 20">
            <a:extLst>
              <a:ext uri="{FF2B5EF4-FFF2-40B4-BE49-F238E27FC236}">
                <a16:creationId xmlns:a16="http://schemas.microsoft.com/office/drawing/2014/main" id="{ED873D77-E9E8-47F6-B10B-BA0ABB760C61}"/>
              </a:ext>
            </a:extLst>
          </p:cNvPr>
          <p:cNvPicPr>
            <a:picLocks noChangeAspect="1"/>
          </p:cNvPicPr>
          <p:nvPr/>
        </p:nvPicPr>
        <p:blipFill>
          <a:blip r:embed="rId10"/>
          <a:stretch>
            <a:fillRect/>
          </a:stretch>
        </p:blipFill>
        <p:spPr>
          <a:xfrm>
            <a:off x="736762" y="4148125"/>
            <a:ext cx="289793" cy="289793"/>
          </a:xfrm>
          <a:prstGeom prst="rect">
            <a:avLst/>
          </a:prstGeom>
        </p:spPr>
      </p:pic>
      <p:pic>
        <p:nvPicPr>
          <p:cNvPr id="22" name="Immagine 21">
            <a:extLst>
              <a:ext uri="{FF2B5EF4-FFF2-40B4-BE49-F238E27FC236}">
                <a16:creationId xmlns:a16="http://schemas.microsoft.com/office/drawing/2014/main" id="{8B659DEC-C098-44CE-ADDA-6872DDDB15E1}"/>
              </a:ext>
            </a:extLst>
          </p:cNvPr>
          <p:cNvPicPr>
            <a:picLocks noChangeAspect="1"/>
          </p:cNvPicPr>
          <p:nvPr/>
        </p:nvPicPr>
        <p:blipFill>
          <a:blip r:embed="rId10"/>
          <a:stretch>
            <a:fillRect/>
          </a:stretch>
        </p:blipFill>
        <p:spPr>
          <a:xfrm>
            <a:off x="736434" y="4870239"/>
            <a:ext cx="290448" cy="290448"/>
          </a:xfrm>
          <a:prstGeom prst="rect">
            <a:avLst/>
          </a:prstGeom>
        </p:spPr>
      </p:pic>
      <p:sp>
        <p:nvSpPr>
          <p:cNvPr id="68" name="CasellaDiTesto 67">
            <a:extLst>
              <a:ext uri="{FF2B5EF4-FFF2-40B4-BE49-F238E27FC236}">
                <a16:creationId xmlns:a16="http://schemas.microsoft.com/office/drawing/2014/main" id="{474E9E06-DA7F-4D18-ACA0-29C1AD3EDEFF}"/>
              </a:ext>
            </a:extLst>
          </p:cNvPr>
          <p:cNvSpPr txBox="1"/>
          <p:nvPr/>
        </p:nvSpPr>
        <p:spPr>
          <a:xfrm>
            <a:off x="1004876" y="2647724"/>
            <a:ext cx="3797955" cy="700705"/>
          </a:xfrm>
          <a:prstGeom prst="rect">
            <a:avLst/>
          </a:prstGeom>
          <a:noFill/>
        </p:spPr>
        <p:txBody>
          <a:bodyPr wrap="square" rtlCol="0">
            <a:spAutoFit/>
          </a:bodyPr>
          <a:lstStyle/>
          <a:p>
            <a:pPr lvl="0">
              <a:lnSpc>
                <a:spcPct val="115000"/>
              </a:lnSpc>
              <a:spcBef>
                <a:spcPts val="100"/>
              </a:spcBef>
              <a:spcAft>
                <a:spcPts val="100"/>
              </a:spcAft>
            </a:pPr>
            <a:r>
              <a:rPr lang="en-US">
                <a:effectLst/>
                <a:latin typeface="Calibri" panose="020F0502020204030204" pitchFamily="34" charset="0"/>
                <a:ea typeface="Calibri" panose="020F0502020204030204" pitchFamily="34" charset="0"/>
              </a:rPr>
              <a:t>Small scale energy exchange models</a:t>
            </a:r>
            <a:endParaRPr lang="en-GB">
              <a:effectLst/>
              <a:latin typeface="Arial" panose="020B0604020202020204" pitchFamily="34" charset="0"/>
              <a:ea typeface="Arial" panose="020B0604020202020204" pitchFamily="34" charset="0"/>
            </a:endParaRPr>
          </a:p>
          <a:p>
            <a:endParaRPr lang="en-GB"/>
          </a:p>
        </p:txBody>
      </p:sp>
      <p:sp>
        <p:nvSpPr>
          <p:cNvPr id="69" name="CasellaDiTesto 68">
            <a:extLst>
              <a:ext uri="{FF2B5EF4-FFF2-40B4-BE49-F238E27FC236}">
                <a16:creationId xmlns:a16="http://schemas.microsoft.com/office/drawing/2014/main" id="{64B67FA5-60F3-4E1F-B768-14C0062402A9}"/>
              </a:ext>
            </a:extLst>
          </p:cNvPr>
          <p:cNvSpPr txBox="1"/>
          <p:nvPr/>
        </p:nvSpPr>
        <p:spPr>
          <a:xfrm>
            <a:off x="1004876" y="3377061"/>
            <a:ext cx="3797955" cy="700705"/>
          </a:xfrm>
          <a:prstGeom prst="rect">
            <a:avLst/>
          </a:prstGeom>
          <a:noFill/>
        </p:spPr>
        <p:txBody>
          <a:bodyPr wrap="square" rtlCol="0">
            <a:spAutoFit/>
          </a:bodyPr>
          <a:lstStyle/>
          <a:p>
            <a:pPr lvl="0">
              <a:lnSpc>
                <a:spcPct val="115000"/>
              </a:lnSpc>
              <a:spcBef>
                <a:spcPts val="100"/>
              </a:spcBef>
              <a:spcAft>
                <a:spcPts val="100"/>
              </a:spcAft>
            </a:pPr>
            <a:r>
              <a:rPr lang="en-US">
                <a:effectLst/>
                <a:latin typeface="Calibri" panose="020F0502020204030204" pitchFamily="34" charset="0"/>
                <a:ea typeface="Calibri" panose="020F0502020204030204" pitchFamily="34" charset="0"/>
              </a:rPr>
              <a:t>Artificial intelligence</a:t>
            </a:r>
            <a:endParaRPr lang="en-GB">
              <a:effectLst/>
              <a:latin typeface="Arial" panose="020B0604020202020204" pitchFamily="34" charset="0"/>
              <a:ea typeface="Arial" panose="020B0604020202020204" pitchFamily="34" charset="0"/>
            </a:endParaRPr>
          </a:p>
          <a:p>
            <a:endParaRPr lang="en-GB"/>
          </a:p>
        </p:txBody>
      </p:sp>
      <p:sp>
        <p:nvSpPr>
          <p:cNvPr id="70" name="CasellaDiTesto 69">
            <a:extLst>
              <a:ext uri="{FF2B5EF4-FFF2-40B4-BE49-F238E27FC236}">
                <a16:creationId xmlns:a16="http://schemas.microsoft.com/office/drawing/2014/main" id="{1C247559-555B-4B42-821E-4BCEC2979810}"/>
              </a:ext>
            </a:extLst>
          </p:cNvPr>
          <p:cNvSpPr txBox="1"/>
          <p:nvPr/>
        </p:nvSpPr>
        <p:spPr>
          <a:xfrm>
            <a:off x="1004876" y="4106398"/>
            <a:ext cx="3797955" cy="700705"/>
          </a:xfrm>
          <a:prstGeom prst="rect">
            <a:avLst/>
          </a:prstGeom>
          <a:noFill/>
        </p:spPr>
        <p:txBody>
          <a:bodyPr wrap="square" rtlCol="0">
            <a:spAutoFit/>
          </a:bodyPr>
          <a:lstStyle/>
          <a:p>
            <a:pPr lvl="0">
              <a:lnSpc>
                <a:spcPct val="115000"/>
              </a:lnSpc>
              <a:spcBef>
                <a:spcPts val="100"/>
              </a:spcBef>
              <a:spcAft>
                <a:spcPts val="100"/>
              </a:spcAft>
            </a:pPr>
            <a:r>
              <a:rPr lang="en-US">
                <a:effectLst/>
                <a:latin typeface="Calibri" panose="020F0502020204030204" pitchFamily="34" charset="0"/>
                <a:ea typeface="Calibri" panose="020F0502020204030204" pitchFamily="34" charset="0"/>
              </a:rPr>
              <a:t>Subscription business model </a:t>
            </a:r>
            <a:endParaRPr lang="en-GB">
              <a:effectLst/>
              <a:latin typeface="Arial" panose="020B0604020202020204" pitchFamily="34" charset="0"/>
              <a:ea typeface="Arial" panose="020B0604020202020204" pitchFamily="34" charset="0"/>
            </a:endParaRPr>
          </a:p>
          <a:p>
            <a:endParaRPr lang="en-GB"/>
          </a:p>
        </p:txBody>
      </p:sp>
      <p:sp>
        <p:nvSpPr>
          <p:cNvPr id="71" name="CasellaDiTesto 70">
            <a:extLst>
              <a:ext uri="{FF2B5EF4-FFF2-40B4-BE49-F238E27FC236}">
                <a16:creationId xmlns:a16="http://schemas.microsoft.com/office/drawing/2014/main" id="{250844BF-8D9E-4D5E-A778-34CEA49C402D}"/>
              </a:ext>
            </a:extLst>
          </p:cNvPr>
          <p:cNvSpPr txBox="1"/>
          <p:nvPr/>
        </p:nvSpPr>
        <p:spPr>
          <a:xfrm>
            <a:off x="1004877" y="4835735"/>
            <a:ext cx="3487214" cy="700705"/>
          </a:xfrm>
          <a:prstGeom prst="rect">
            <a:avLst/>
          </a:prstGeom>
          <a:noFill/>
        </p:spPr>
        <p:txBody>
          <a:bodyPr wrap="square" rtlCol="0">
            <a:spAutoFit/>
          </a:bodyPr>
          <a:lstStyle/>
          <a:p>
            <a:pPr lvl="0">
              <a:lnSpc>
                <a:spcPct val="115000"/>
              </a:lnSpc>
              <a:spcBef>
                <a:spcPts val="100"/>
              </a:spcBef>
              <a:spcAft>
                <a:spcPts val="100"/>
              </a:spcAft>
            </a:pPr>
            <a:r>
              <a:rPr lang="en-US">
                <a:effectLst/>
                <a:latin typeface="Calibri" panose="020F0502020204030204" pitchFamily="34" charset="0"/>
                <a:ea typeface="Calibri" panose="020F0502020204030204" pitchFamily="34" charset="0"/>
              </a:rPr>
              <a:t>Customers’ sustainable behaviors</a:t>
            </a:r>
            <a:endParaRPr lang="en-GB">
              <a:effectLst/>
              <a:latin typeface="Arial" panose="020B0604020202020204" pitchFamily="34" charset="0"/>
              <a:ea typeface="Arial" panose="020B0604020202020204" pitchFamily="34" charset="0"/>
            </a:endParaRPr>
          </a:p>
          <a:p>
            <a:endParaRPr lang="en-GB"/>
          </a:p>
        </p:txBody>
      </p:sp>
      <p:sp>
        <p:nvSpPr>
          <p:cNvPr id="8" name="CasellaDiTesto 7">
            <a:extLst>
              <a:ext uri="{FF2B5EF4-FFF2-40B4-BE49-F238E27FC236}">
                <a16:creationId xmlns:a16="http://schemas.microsoft.com/office/drawing/2014/main" id="{08D8B535-EF52-491D-88BE-EBDACC3434FB}"/>
              </a:ext>
            </a:extLst>
          </p:cNvPr>
          <p:cNvSpPr txBox="1"/>
          <p:nvPr/>
        </p:nvSpPr>
        <p:spPr>
          <a:xfrm>
            <a:off x="977734" y="1224331"/>
            <a:ext cx="3754074" cy="523220"/>
          </a:xfrm>
          <a:prstGeom prst="rect">
            <a:avLst/>
          </a:prstGeom>
          <a:noFill/>
        </p:spPr>
        <p:txBody>
          <a:bodyPr wrap="square" rtlCol="0">
            <a:spAutoFit/>
          </a:bodyPr>
          <a:lstStyle/>
          <a:p>
            <a:r>
              <a:rPr lang="it-IT" sz="2800" b="1" i="1"/>
              <a:t>ENERCOM CHALLENGES</a:t>
            </a:r>
          </a:p>
        </p:txBody>
      </p:sp>
      <p:sp>
        <p:nvSpPr>
          <p:cNvPr id="39" name="CasellaDiTesto 38">
            <a:extLst>
              <a:ext uri="{FF2B5EF4-FFF2-40B4-BE49-F238E27FC236}">
                <a16:creationId xmlns:a16="http://schemas.microsoft.com/office/drawing/2014/main" id="{6DD6FC42-CE9D-49AD-A803-B37E7023D4BE}"/>
              </a:ext>
            </a:extLst>
          </p:cNvPr>
          <p:cNvSpPr txBox="1"/>
          <p:nvPr/>
        </p:nvSpPr>
        <p:spPr>
          <a:xfrm>
            <a:off x="7694669" y="1224331"/>
            <a:ext cx="3754074" cy="523220"/>
          </a:xfrm>
          <a:prstGeom prst="rect">
            <a:avLst/>
          </a:prstGeom>
          <a:noFill/>
        </p:spPr>
        <p:txBody>
          <a:bodyPr wrap="square" rtlCol="0">
            <a:spAutoFit/>
          </a:bodyPr>
          <a:lstStyle/>
          <a:p>
            <a:pPr algn="ctr"/>
            <a:r>
              <a:rPr lang="it-IT" sz="2800" b="1" i="1"/>
              <a:t>OUR GOALS</a:t>
            </a:r>
          </a:p>
        </p:txBody>
      </p:sp>
      <p:pic>
        <p:nvPicPr>
          <p:cNvPr id="11" name="Elemento grafico 10" descr="Monete contorno">
            <a:extLst>
              <a:ext uri="{FF2B5EF4-FFF2-40B4-BE49-F238E27FC236}">
                <a16:creationId xmlns:a16="http://schemas.microsoft.com/office/drawing/2014/main" id="{2A8CBA79-9F6A-4000-809E-80B547CE5B1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840932" y="4980506"/>
            <a:ext cx="703130" cy="703130"/>
          </a:xfrm>
          <a:prstGeom prst="rect">
            <a:avLst/>
          </a:prstGeom>
        </p:spPr>
      </p:pic>
      <p:sp>
        <p:nvSpPr>
          <p:cNvPr id="72" name="CasellaDiTesto 71">
            <a:extLst>
              <a:ext uri="{FF2B5EF4-FFF2-40B4-BE49-F238E27FC236}">
                <a16:creationId xmlns:a16="http://schemas.microsoft.com/office/drawing/2014/main" id="{994C080B-6834-4169-B01C-26D24B81D811}"/>
              </a:ext>
            </a:extLst>
          </p:cNvPr>
          <p:cNvSpPr txBox="1"/>
          <p:nvPr/>
        </p:nvSpPr>
        <p:spPr>
          <a:xfrm>
            <a:off x="11763068" y="6376663"/>
            <a:ext cx="428932" cy="369332"/>
          </a:xfrm>
          <a:prstGeom prst="rect">
            <a:avLst/>
          </a:prstGeom>
          <a:noFill/>
        </p:spPr>
        <p:txBody>
          <a:bodyPr wrap="square" rtlCol="0">
            <a:spAutoFit/>
          </a:bodyPr>
          <a:lstStyle/>
          <a:p>
            <a:r>
              <a:rPr lang="it-IT" b="1">
                <a:solidFill>
                  <a:schemeClr val="bg1"/>
                </a:solidFill>
              </a:rPr>
              <a:t>11</a:t>
            </a:r>
            <a:endParaRPr lang="en-GB" b="1">
              <a:solidFill>
                <a:schemeClr val="bg1"/>
              </a:solidFill>
            </a:endParaRPr>
          </a:p>
        </p:txBody>
      </p:sp>
      <p:sp>
        <p:nvSpPr>
          <p:cNvPr id="29" name="CasellaDiTesto 28">
            <a:extLst>
              <a:ext uri="{FF2B5EF4-FFF2-40B4-BE49-F238E27FC236}">
                <a16:creationId xmlns:a16="http://schemas.microsoft.com/office/drawing/2014/main" id="{5311A0D2-E7E8-4E95-A014-54278E17AE33}"/>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rgbClr val="CBF297"/>
                </a:solidFill>
                <a:sym typeface="Wingdings" panose="05000000000000000000" pitchFamily="2" charset="2"/>
              </a:rPr>
              <a:t></a:t>
            </a:r>
            <a:r>
              <a:rPr lang="it-IT" sz="1400" i="1">
                <a:solidFill>
                  <a:srgbClr val="CBF297"/>
                </a:solidFill>
                <a:sym typeface="Wingdings" panose="05000000000000000000" pitchFamily="2" charset="2"/>
              </a:rPr>
              <a:t> </a:t>
            </a:r>
            <a:r>
              <a:rPr lang="it-IT" sz="1400" i="1">
                <a:solidFill>
                  <a:srgbClr val="CBF297"/>
                </a:solidFill>
              </a:rPr>
              <a:t>Inside EnerShare </a:t>
            </a:r>
            <a:r>
              <a:rPr lang="it-IT" sz="1400" b="1">
                <a:solidFill>
                  <a:schemeClr val="bg1"/>
                </a:solidFill>
                <a:sym typeface="Wingdings" panose="05000000000000000000" pitchFamily="2" charset="2"/>
              </a:rPr>
              <a:t> </a:t>
            </a:r>
            <a:r>
              <a:rPr lang="it-IT" sz="1400" b="1">
                <a:solidFill>
                  <a:schemeClr val="bg1"/>
                </a:solidFill>
              </a:rPr>
              <a:t>How EnerShare</a:t>
            </a:r>
            <a:endParaRPr lang="en-GB" sz="1400" b="1">
              <a:solidFill>
                <a:schemeClr val="bg1"/>
              </a:solidFill>
            </a:endParaRPr>
          </a:p>
        </p:txBody>
      </p:sp>
    </p:spTree>
    <p:extLst>
      <p:ext uri="{BB962C8B-B14F-4D97-AF65-F5344CB8AC3E}">
        <p14:creationId xmlns:p14="http://schemas.microsoft.com/office/powerpoint/2010/main" val="3451301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92C6E397-84F5-453F-BC86-C8630BCD98C4}"/>
              </a:ext>
            </a:extLst>
          </p:cNvPr>
          <p:cNvPicPr>
            <a:picLocks noChangeAspect="1"/>
          </p:cNvPicPr>
          <p:nvPr/>
        </p:nvPicPr>
        <p:blipFill>
          <a:blip r:embed="rId2">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7" name="Figura a mano libera: forma 6">
            <a:extLst>
              <a:ext uri="{FF2B5EF4-FFF2-40B4-BE49-F238E27FC236}">
                <a16:creationId xmlns:a16="http://schemas.microsoft.com/office/drawing/2014/main" id="{3E4759D4-3E3B-458D-A2C3-F6B24FFAFC1B}"/>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CasellaDiTesto 22">
            <a:extLst>
              <a:ext uri="{FF2B5EF4-FFF2-40B4-BE49-F238E27FC236}">
                <a16:creationId xmlns:a16="http://schemas.microsoft.com/office/drawing/2014/main" id="{02646AD7-2894-467B-85F1-136AF957EB2B}"/>
              </a:ext>
            </a:extLst>
          </p:cNvPr>
          <p:cNvSpPr txBox="1"/>
          <p:nvPr/>
        </p:nvSpPr>
        <p:spPr>
          <a:xfrm>
            <a:off x="3214687" y="2077462"/>
            <a:ext cx="5762625" cy="3046988"/>
          </a:xfrm>
          <a:prstGeom prst="rect">
            <a:avLst/>
          </a:prstGeom>
          <a:noFill/>
        </p:spPr>
        <p:txBody>
          <a:bodyPr wrap="square" rtlCol="0">
            <a:spAutoFit/>
          </a:bodyPr>
          <a:lstStyle/>
          <a:p>
            <a:pPr algn="ctr"/>
            <a:r>
              <a:rPr lang="it-IT" sz="2400" i="1" err="1"/>
              <a:t>Leeb</a:t>
            </a:r>
            <a:r>
              <a:rPr lang="it-IT" sz="2400" i="1"/>
              <a:t> Ciantelli Maximilian</a:t>
            </a:r>
          </a:p>
          <a:p>
            <a:pPr algn="ctr"/>
            <a:r>
              <a:rPr lang="it-IT" sz="2400" i="1"/>
              <a:t>Mascolo Chiara </a:t>
            </a:r>
          </a:p>
          <a:p>
            <a:pPr algn="ctr"/>
            <a:r>
              <a:rPr lang="it-IT" sz="2400" i="1"/>
              <a:t>Paini Silvia</a:t>
            </a:r>
          </a:p>
          <a:p>
            <a:pPr algn="ctr"/>
            <a:r>
              <a:rPr lang="it-IT" sz="2400" i="1" err="1"/>
              <a:t>Parlak</a:t>
            </a:r>
            <a:r>
              <a:rPr lang="it-IT" sz="2400" i="1"/>
              <a:t> </a:t>
            </a:r>
            <a:r>
              <a:rPr lang="it-IT" sz="2400" i="1" err="1"/>
              <a:t>Ege</a:t>
            </a:r>
            <a:r>
              <a:rPr lang="it-IT" sz="2400" i="1"/>
              <a:t> </a:t>
            </a:r>
            <a:r>
              <a:rPr lang="it-IT" sz="2400" i="1" err="1"/>
              <a:t>Oguzhan</a:t>
            </a:r>
            <a:r>
              <a:rPr lang="it-IT" sz="2400" i="1"/>
              <a:t> </a:t>
            </a:r>
          </a:p>
          <a:p>
            <a:pPr algn="ctr"/>
            <a:r>
              <a:rPr lang="it-IT" sz="2400" i="1"/>
              <a:t>Patrizi Matteo </a:t>
            </a:r>
          </a:p>
          <a:p>
            <a:pPr algn="ctr"/>
            <a:r>
              <a:rPr lang="it-IT" sz="2400" i="1"/>
              <a:t>Poggiato Pietro </a:t>
            </a:r>
          </a:p>
          <a:p>
            <a:pPr algn="ctr"/>
            <a:r>
              <a:rPr lang="it-IT" sz="2400" i="1"/>
              <a:t>Portello Davide </a:t>
            </a:r>
          </a:p>
          <a:p>
            <a:pPr algn="ctr"/>
            <a:r>
              <a:rPr lang="it-IT" sz="2400" i="1"/>
              <a:t>Preti Carolina</a:t>
            </a:r>
            <a:endParaRPr lang="en-GB" sz="2400" i="1"/>
          </a:p>
        </p:txBody>
      </p:sp>
      <p:sp>
        <p:nvSpPr>
          <p:cNvPr id="24" name="CasellaDiTesto 23">
            <a:extLst>
              <a:ext uri="{FF2B5EF4-FFF2-40B4-BE49-F238E27FC236}">
                <a16:creationId xmlns:a16="http://schemas.microsoft.com/office/drawing/2014/main" id="{A427A7E8-C41F-459C-9918-D701E72E0C97}"/>
              </a:ext>
            </a:extLst>
          </p:cNvPr>
          <p:cNvSpPr txBox="1"/>
          <p:nvPr/>
        </p:nvSpPr>
        <p:spPr>
          <a:xfrm>
            <a:off x="1121567" y="847724"/>
            <a:ext cx="9948863" cy="923330"/>
          </a:xfrm>
          <a:prstGeom prst="rect">
            <a:avLst/>
          </a:prstGeom>
          <a:noFill/>
        </p:spPr>
        <p:txBody>
          <a:bodyPr wrap="square" rtlCol="0">
            <a:spAutoFit/>
          </a:bodyPr>
          <a:lstStyle/>
          <a:p>
            <a:pPr algn="ctr"/>
            <a:r>
              <a:rPr lang="it-IT" sz="5400" b="1" i="1"/>
              <a:t>THANK YOU FOR THE ATTENTION!  </a:t>
            </a:r>
            <a:endParaRPr lang="en-GB" sz="5400" b="1" i="1"/>
          </a:p>
        </p:txBody>
      </p:sp>
      <p:sp>
        <p:nvSpPr>
          <p:cNvPr id="25" name="CasellaDiTesto 24">
            <a:extLst>
              <a:ext uri="{FF2B5EF4-FFF2-40B4-BE49-F238E27FC236}">
                <a16:creationId xmlns:a16="http://schemas.microsoft.com/office/drawing/2014/main" id="{E7FC68E1-C625-46B4-A9D5-9A248F7EC795}"/>
              </a:ext>
            </a:extLst>
          </p:cNvPr>
          <p:cNvSpPr txBox="1"/>
          <p:nvPr/>
        </p:nvSpPr>
        <p:spPr>
          <a:xfrm>
            <a:off x="11763068" y="6376663"/>
            <a:ext cx="543232" cy="369332"/>
          </a:xfrm>
          <a:prstGeom prst="rect">
            <a:avLst/>
          </a:prstGeom>
          <a:noFill/>
        </p:spPr>
        <p:txBody>
          <a:bodyPr wrap="square" rtlCol="0">
            <a:spAutoFit/>
          </a:bodyPr>
          <a:lstStyle/>
          <a:p>
            <a:r>
              <a:rPr lang="it-IT" b="1">
                <a:solidFill>
                  <a:schemeClr val="bg1"/>
                </a:solidFill>
              </a:rPr>
              <a:t>12</a:t>
            </a:r>
            <a:endParaRPr lang="en-GB" b="1">
              <a:solidFill>
                <a:schemeClr val="bg1"/>
              </a:solidFill>
            </a:endParaRPr>
          </a:p>
        </p:txBody>
      </p:sp>
      <p:sp>
        <p:nvSpPr>
          <p:cNvPr id="26" name="Figura a mano libera: forma 25">
            <a:extLst>
              <a:ext uri="{FF2B5EF4-FFF2-40B4-BE49-F238E27FC236}">
                <a16:creationId xmlns:a16="http://schemas.microsoft.com/office/drawing/2014/main" id="{9B9B7C6A-A33C-4E78-9798-493301BA35A3}"/>
              </a:ext>
            </a:extLst>
          </p:cNvPr>
          <p:cNvSpPr/>
          <p:nvPr/>
        </p:nvSpPr>
        <p:spPr>
          <a:xfrm>
            <a:off x="0" y="5749175"/>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Immagine 1">
            <a:extLst>
              <a:ext uri="{FF2B5EF4-FFF2-40B4-BE49-F238E27FC236}">
                <a16:creationId xmlns:a16="http://schemas.microsoft.com/office/drawing/2014/main" id="{81BA6A4A-FE1A-49DE-B25E-C7C2A849AEA6}"/>
              </a:ext>
            </a:extLst>
          </p:cNvPr>
          <p:cNvPicPr>
            <a:picLocks noChangeAspect="1"/>
          </p:cNvPicPr>
          <p:nvPr/>
        </p:nvPicPr>
        <p:blipFill>
          <a:blip r:embed="rId3"/>
          <a:stretch>
            <a:fillRect/>
          </a:stretch>
        </p:blipFill>
        <p:spPr>
          <a:xfrm>
            <a:off x="1368401" y="2489316"/>
            <a:ext cx="1968206" cy="2223280"/>
          </a:xfrm>
          <a:prstGeom prst="rect">
            <a:avLst/>
          </a:prstGeom>
        </p:spPr>
      </p:pic>
      <p:pic>
        <p:nvPicPr>
          <p:cNvPr id="4" name="Immagine 3">
            <a:extLst>
              <a:ext uri="{FF2B5EF4-FFF2-40B4-BE49-F238E27FC236}">
                <a16:creationId xmlns:a16="http://schemas.microsoft.com/office/drawing/2014/main" id="{C10E4765-A99A-46C5-80FD-70D6B0934268}"/>
              </a:ext>
            </a:extLst>
          </p:cNvPr>
          <p:cNvPicPr>
            <a:picLocks noChangeAspect="1"/>
          </p:cNvPicPr>
          <p:nvPr/>
        </p:nvPicPr>
        <p:blipFill>
          <a:blip r:embed="rId4"/>
          <a:stretch>
            <a:fillRect/>
          </a:stretch>
        </p:blipFill>
        <p:spPr>
          <a:xfrm>
            <a:off x="8737488" y="2489316"/>
            <a:ext cx="1968206" cy="2022278"/>
          </a:xfrm>
          <a:prstGeom prst="rect">
            <a:avLst/>
          </a:prstGeom>
        </p:spPr>
      </p:pic>
    </p:spTree>
    <p:extLst>
      <p:ext uri="{BB962C8B-B14F-4D97-AF65-F5344CB8AC3E}">
        <p14:creationId xmlns:p14="http://schemas.microsoft.com/office/powerpoint/2010/main" val="1353327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83" name="CasellaDiTesto 82">
            <a:extLst>
              <a:ext uri="{FF2B5EF4-FFF2-40B4-BE49-F238E27FC236}">
                <a16:creationId xmlns:a16="http://schemas.microsoft.com/office/drawing/2014/main" id="{AA394EB4-561E-423C-86B0-D82566C78FAA}"/>
              </a:ext>
            </a:extLst>
          </p:cNvPr>
          <p:cNvSpPr txBox="1"/>
          <p:nvPr/>
        </p:nvSpPr>
        <p:spPr>
          <a:xfrm>
            <a:off x="11772900" y="6434375"/>
            <a:ext cx="301686" cy="369332"/>
          </a:xfrm>
          <a:prstGeom prst="rect">
            <a:avLst/>
          </a:prstGeom>
          <a:noFill/>
        </p:spPr>
        <p:txBody>
          <a:bodyPr wrap="none" rtlCol="0">
            <a:spAutoFit/>
          </a:bodyPr>
          <a:lstStyle/>
          <a:p>
            <a:r>
              <a:rPr lang="it-IT">
                <a:solidFill>
                  <a:schemeClr val="bg1"/>
                </a:solidFill>
              </a:rPr>
              <a:t>1</a:t>
            </a:r>
          </a:p>
        </p:txBody>
      </p:sp>
      <p:cxnSp>
        <p:nvCxnSpPr>
          <p:cNvPr id="8" name="Connettore diritto 7">
            <a:extLst>
              <a:ext uri="{FF2B5EF4-FFF2-40B4-BE49-F238E27FC236}">
                <a16:creationId xmlns:a16="http://schemas.microsoft.com/office/drawing/2014/main" id="{FF65ED34-C3E8-495F-BF6A-58AF9FD01C58}"/>
              </a:ext>
            </a:extLst>
          </p:cNvPr>
          <p:cNvCxnSpPr>
            <a:cxnSpLocks/>
          </p:cNvCxnSpPr>
          <p:nvPr/>
        </p:nvCxnSpPr>
        <p:spPr>
          <a:xfrm>
            <a:off x="-2400" y="1007603"/>
            <a:ext cx="7297935" cy="4328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 name="Gruppo 17">
            <a:extLst>
              <a:ext uri="{FF2B5EF4-FFF2-40B4-BE49-F238E27FC236}">
                <a16:creationId xmlns:a16="http://schemas.microsoft.com/office/drawing/2014/main" id="{BBEAE366-F320-4B24-A981-F8E4FC5453DE}"/>
              </a:ext>
            </a:extLst>
          </p:cNvPr>
          <p:cNvGrpSpPr/>
          <p:nvPr/>
        </p:nvGrpSpPr>
        <p:grpSpPr>
          <a:xfrm>
            <a:off x="0" y="5750130"/>
            <a:ext cx="12201832" cy="1127760"/>
            <a:chOff x="0" y="5740400"/>
            <a:chExt cx="12201832" cy="1127760"/>
          </a:xfrm>
        </p:grpSpPr>
        <p:sp>
          <p:nvSpPr>
            <p:cNvPr id="19" name="CasellaDiTesto 18">
              <a:extLst>
                <a:ext uri="{FF2B5EF4-FFF2-40B4-BE49-F238E27FC236}">
                  <a16:creationId xmlns:a16="http://schemas.microsoft.com/office/drawing/2014/main" id="{9E1580E2-DD7D-4B98-88A8-A94A78E91259}"/>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20" name="Immagine 19">
              <a:extLst>
                <a:ext uri="{FF2B5EF4-FFF2-40B4-BE49-F238E27FC236}">
                  <a16:creationId xmlns:a16="http://schemas.microsoft.com/office/drawing/2014/main" id="{54F686D6-C145-4B6B-B544-796A9DE64506}"/>
                </a:ext>
              </a:extLst>
            </p:cNvPr>
            <p:cNvPicPr>
              <a:picLocks noChangeAspect="1"/>
            </p:cNvPicPr>
            <p:nvPr/>
          </p:nvPicPr>
          <p:blipFill>
            <a:blip r:embed="rId4">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21" name="Figura a mano libera: forma 20">
              <a:extLst>
                <a:ext uri="{FF2B5EF4-FFF2-40B4-BE49-F238E27FC236}">
                  <a16:creationId xmlns:a16="http://schemas.microsoft.com/office/drawing/2014/main" id="{42A21C09-EC8C-4C8C-A596-1201EEBC7227}"/>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uppo 9">
            <a:extLst>
              <a:ext uri="{FF2B5EF4-FFF2-40B4-BE49-F238E27FC236}">
                <a16:creationId xmlns:a16="http://schemas.microsoft.com/office/drawing/2014/main" id="{D651FFEA-3ABF-401D-A13C-894043ADF573}"/>
              </a:ext>
            </a:extLst>
          </p:cNvPr>
          <p:cNvGrpSpPr/>
          <p:nvPr/>
        </p:nvGrpSpPr>
        <p:grpSpPr>
          <a:xfrm>
            <a:off x="-9832" y="5733488"/>
            <a:ext cx="12201832" cy="1012507"/>
            <a:chOff x="0" y="5791200"/>
            <a:chExt cx="12201832" cy="1012507"/>
          </a:xfrm>
        </p:grpSpPr>
        <p:sp>
          <p:nvSpPr>
            <p:cNvPr id="11" name="CasellaDiTesto 10">
              <a:extLst>
                <a:ext uri="{FF2B5EF4-FFF2-40B4-BE49-F238E27FC236}">
                  <a16:creationId xmlns:a16="http://schemas.microsoft.com/office/drawing/2014/main" id="{0A7E5B40-6C89-4E6C-B874-8C26D5BDBC45}"/>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sp>
          <p:nvSpPr>
            <p:cNvPr id="13" name="Figura a mano libera: forma 12">
              <a:extLst>
                <a:ext uri="{FF2B5EF4-FFF2-40B4-BE49-F238E27FC236}">
                  <a16:creationId xmlns:a16="http://schemas.microsoft.com/office/drawing/2014/main" id="{949EB78F-6523-4343-BE1A-A4E6C354113F}"/>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 name="CasellaDiTesto 13">
            <a:extLst>
              <a:ext uri="{FF2B5EF4-FFF2-40B4-BE49-F238E27FC236}">
                <a16:creationId xmlns:a16="http://schemas.microsoft.com/office/drawing/2014/main" id="{AD6421F8-FB4B-4099-900C-AD73290BF926}"/>
              </a:ext>
            </a:extLst>
          </p:cNvPr>
          <p:cNvSpPr txBox="1"/>
          <p:nvPr/>
        </p:nvSpPr>
        <p:spPr>
          <a:xfrm>
            <a:off x="1039358" y="6282140"/>
            <a:ext cx="5262501" cy="307777"/>
          </a:xfrm>
          <a:prstGeom prst="rect">
            <a:avLst/>
          </a:prstGeom>
          <a:noFill/>
        </p:spPr>
        <p:txBody>
          <a:bodyPr wrap="square">
            <a:spAutoFit/>
          </a:bodyPr>
          <a:lstStyle/>
          <a:p>
            <a:r>
              <a:rPr lang="it-IT" sz="1400" b="1" i="1" err="1">
                <a:solidFill>
                  <a:schemeClr val="bg1"/>
                </a:solidFill>
              </a:rPr>
              <a:t>Why</a:t>
            </a:r>
            <a:r>
              <a:rPr lang="it-IT" sz="1400" b="1" i="1">
                <a:solidFill>
                  <a:schemeClr val="bg1"/>
                </a:solidFill>
              </a:rPr>
              <a:t>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
        <p:nvSpPr>
          <p:cNvPr id="15" name="CasellaDiTesto 14">
            <a:extLst>
              <a:ext uri="{FF2B5EF4-FFF2-40B4-BE49-F238E27FC236}">
                <a16:creationId xmlns:a16="http://schemas.microsoft.com/office/drawing/2014/main" id="{284DA7B2-B726-42ED-9717-AE185B9BB6F0}"/>
              </a:ext>
            </a:extLst>
          </p:cNvPr>
          <p:cNvSpPr txBox="1"/>
          <p:nvPr/>
        </p:nvSpPr>
        <p:spPr>
          <a:xfrm>
            <a:off x="-13456" y="169693"/>
            <a:ext cx="8732432" cy="830997"/>
          </a:xfrm>
          <a:prstGeom prst="rect">
            <a:avLst/>
          </a:prstGeom>
          <a:noFill/>
        </p:spPr>
        <p:txBody>
          <a:bodyPr wrap="square" rtlCol="0">
            <a:spAutoFit/>
          </a:bodyPr>
          <a:lstStyle/>
          <a:p>
            <a:r>
              <a:rPr lang="it-IT" sz="4800" b="1">
                <a:latin typeface="Arvo" panose="02000000000000000000" pitchFamily="2" charset="0"/>
              </a:rPr>
              <a:t>THE BIGGER PICTURE…</a:t>
            </a:r>
            <a:endParaRPr lang="en-GB" sz="4800" b="1">
              <a:latin typeface="Arvo" panose="02000000000000000000" pitchFamily="2" charset="0"/>
            </a:endParaRPr>
          </a:p>
        </p:txBody>
      </p:sp>
    </p:spTree>
    <p:extLst>
      <p:ext uri="{BB962C8B-B14F-4D97-AF65-F5344CB8AC3E}">
        <p14:creationId xmlns:p14="http://schemas.microsoft.com/office/powerpoint/2010/main" val="600106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CasellaDiTesto 10">
            <a:extLst>
              <a:ext uri="{FF2B5EF4-FFF2-40B4-BE49-F238E27FC236}">
                <a16:creationId xmlns:a16="http://schemas.microsoft.com/office/drawing/2014/main" id="{82B75728-41DD-4962-928C-1BA6DFFBDE9B}"/>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2</a:t>
            </a:r>
            <a:endParaRPr lang="en-GB" b="1">
              <a:solidFill>
                <a:schemeClr val="bg1"/>
              </a:solidFill>
            </a:endParaRPr>
          </a:p>
        </p:txBody>
      </p:sp>
      <p:sp>
        <p:nvSpPr>
          <p:cNvPr id="82" name="TextBox 42">
            <a:extLst>
              <a:ext uri="{FF2B5EF4-FFF2-40B4-BE49-F238E27FC236}">
                <a16:creationId xmlns:a16="http://schemas.microsoft.com/office/drawing/2014/main" id="{33AA607F-34A3-4C26-A5D0-7FCD578DD2B1}"/>
              </a:ext>
            </a:extLst>
          </p:cNvPr>
          <p:cNvSpPr txBox="1"/>
          <p:nvPr/>
        </p:nvSpPr>
        <p:spPr>
          <a:xfrm>
            <a:off x="3014996" y="1111604"/>
            <a:ext cx="6162009" cy="523220"/>
          </a:xfrm>
          <a:prstGeom prst="rect">
            <a:avLst/>
          </a:prstGeom>
          <a:noFill/>
        </p:spPr>
        <p:txBody>
          <a:bodyPr wrap="square" rtlCol="0">
            <a:spAutoFit/>
          </a:bodyPr>
          <a:lstStyle/>
          <a:p>
            <a:pPr lvl="0" algn="ctr">
              <a:defRPr/>
            </a:pPr>
            <a:r>
              <a:rPr lang="en-US" sz="2800" i="1">
                <a:latin typeface="Noto Sans" panose="020B0502040504020204" pitchFamily="34"/>
                <a:ea typeface="Noto Sans" panose="020B0502040504020204" pitchFamily="34"/>
                <a:cs typeface="Noto Sans" panose="020B0502040504020204" pitchFamily="34"/>
              </a:rPr>
              <a:t>Purpose Driven Business Canvas</a:t>
            </a:r>
          </a:p>
        </p:txBody>
      </p:sp>
      <p:sp>
        <p:nvSpPr>
          <p:cNvPr id="83" name="TextBox 10">
            <a:extLst>
              <a:ext uri="{FF2B5EF4-FFF2-40B4-BE49-F238E27FC236}">
                <a16:creationId xmlns:a16="http://schemas.microsoft.com/office/drawing/2014/main" id="{ACA97990-8A18-4681-9BD4-3FE7BCE9A587}"/>
              </a:ext>
            </a:extLst>
          </p:cNvPr>
          <p:cNvSpPr txBox="1"/>
          <p:nvPr/>
        </p:nvSpPr>
        <p:spPr>
          <a:xfrm>
            <a:off x="546452" y="2008032"/>
            <a:ext cx="2533505" cy="55399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effectLst/>
                <a:uLnTx/>
                <a:uFillTx/>
                <a:latin typeface="Open Sans" panose="020B0606030504020204" pitchFamily="34" charset="0"/>
              </a:rPr>
              <a:t>Power from the people for the people</a:t>
            </a:r>
            <a:endParaRPr kumimoji="0" lang="en-GB" sz="1500" b="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84" name="Rectangle 11">
            <a:extLst>
              <a:ext uri="{FF2B5EF4-FFF2-40B4-BE49-F238E27FC236}">
                <a16:creationId xmlns:a16="http://schemas.microsoft.com/office/drawing/2014/main" id="{451390EE-1180-49A8-83AF-30E458FE1A67}"/>
              </a:ext>
            </a:extLst>
          </p:cNvPr>
          <p:cNvSpPr/>
          <p:nvPr/>
        </p:nvSpPr>
        <p:spPr>
          <a:xfrm>
            <a:off x="354878" y="1644950"/>
            <a:ext cx="98520" cy="1081055"/>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12">
            <a:extLst>
              <a:ext uri="{FF2B5EF4-FFF2-40B4-BE49-F238E27FC236}">
                <a16:creationId xmlns:a16="http://schemas.microsoft.com/office/drawing/2014/main" id="{D366D2A2-DB2E-48AE-8144-5E231BDF5795}"/>
              </a:ext>
            </a:extLst>
          </p:cNvPr>
          <p:cNvSpPr txBox="1"/>
          <p:nvPr/>
        </p:nvSpPr>
        <p:spPr>
          <a:xfrm>
            <a:off x="546452" y="1568944"/>
            <a:ext cx="2324947" cy="477054"/>
          </a:xfrm>
          <a:prstGeom prst="rect">
            <a:avLst/>
          </a:prstGeom>
          <a:noFill/>
        </p:spPr>
        <p:txBody>
          <a:bodyPr wrap="square" rtlCol="0">
            <a:spAutoFit/>
          </a:bodyPr>
          <a:lstStyle/>
          <a:p>
            <a:pPr lvl="0" algn="just">
              <a:defRPr/>
            </a:pPr>
            <a:r>
              <a:rPr kumimoji="0" lang="en-GB" sz="25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Passion</a:t>
            </a:r>
            <a:endParaRPr kumimoji="0" lang="en-GB" sz="250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86" name="TextBox 13">
            <a:extLst>
              <a:ext uri="{FF2B5EF4-FFF2-40B4-BE49-F238E27FC236}">
                <a16:creationId xmlns:a16="http://schemas.microsoft.com/office/drawing/2014/main" id="{407C7B59-5B29-49B4-8E91-10625987A135}"/>
              </a:ext>
            </a:extLst>
          </p:cNvPr>
          <p:cNvSpPr txBox="1"/>
          <p:nvPr/>
        </p:nvSpPr>
        <p:spPr>
          <a:xfrm>
            <a:off x="546452" y="3473541"/>
            <a:ext cx="2533505" cy="7848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effectLst/>
                <a:uLnTx/>
                <a:uFillTx/>
                <a:latin typeface="Open Sans" panose="020B0606030504020204" pitchFamily="34" charset="0"/>
              </a:rPr>
              <a:t>Pervasive Peer to Peer distributed production network</a:t>
            </a:r>
            <a:endParaRPr kumimoji="0" lang="en-GB" sz="1500" b="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87" name="Rectangle 14">
            <a:extLst>
              <a:ext uri="{FF2B5EF4-FFF2-40B4-BE49-F238E27FC236}">
                <a16:creationId xmlns:a16="http://schemas.microsoft.com/office/drawing/2014/main" id="{B752BA07-ADC7-488F-AE7C-637A5F0621CD}"/>
              </a:ext>
            </a:extLst>
          </p:cNvPr>
          <p:cNvSpPr/>
          <p:nvPr/>
        </p:nvSpPr>
        <p:spPr>
          <a:xfrm>
            <a:off x="354878" y="3110459"/>
            <a:ext cx="98520" cy="1081055"/>
          </a:xfrm>
          <a:prstGeom prst="rect">
            <a:avLst/>
          </a:prstGeom>
          <a:solidFill>
            <a:srgbClr val="70AD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15">
            <a:extLst>
              <a:ext uri="{FF2B5EF4-FFF2-40B4-BE49-F238E27FC236}">
                <a16:creationId xmlns:a16="http://schemas.microsoft.com/office/drawing/2014/main" id="{AE16D9E0-DB90-4B2E-B241-6CC7E7D0C378}"/>
              </a:ext>
            </a:extLst>
          </p:cNvPr>
          <p:cNvSpPr txBox="1"/>
          <p:nvPr/>
        </p:nvSpPr>
        <p:spPr>
          <a:xfrm>
            <a:off x="546452" y="3034453"/>
            <a:ext cx="2563539" cy="477054"/>
          </a:xfrm>
          <a:prstGeom prst="rect">
            <a:avLst/>
          </a:prstGeom>
          <a:noFill/>
        </p:spPr>
        <p:txBody>
          <a:bodyPr wrap="square" rtlCol="0">
            <a:spAutoFit/>
          </a:bodyPr>
          <a:lstStyle/>
          <a:p>
            <a:pPr lvl="0" algn="just">
              <a:defRPr/>
            </a:pPr>
            <a:r>
              <a:rPr kumimoji="0" lang="en-GB" sz="25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Purpose</a:t>
            </a:r>
            <a:endParaRPr kumimoji="0" lang="en-GB" sz="250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89" name="TextBox 16">
            <a:extLst>
              <a:ext uri="{FF2B5EF4-FFF2-40B4-BE49-F238E27FC236}">
                <a16:creationId xmlns:a16="http://schemas.microsoft.com/office/drawing/2014/main" id="{2327F165-365F-4FAB-8B76-A91BD81B9A4D}"/>
              </a:ext>
            </a:extLst>
          </p:cNvPr>
          <p:cNvSpPr txBox="1"/>
          <p:nvPr/>
        </p:nvSpPr>
        <p:spPr>
          <a:xfrm>
            <a:off x="546452" y="4996787"/>
            <a:ext cx="2533505" cy="55399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effectLst/>
                <a:uLnTx/>
                <a:uFillTx/>
                <a:latin typeface="Open Sans" panose="020B0606030504020204" pitchFamily="34" charset="0"/>
              </a:rPr>
              <a:t>Low Environmental Impact Energy Production</a:t>
            </a:r>
            <a:endParaRPr kumimoji="0" lang="en-GB" sz="1500" b="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90" name="Rectangle 17">
            <a:extLst>
              <a:ext uri="{FF2B5EF4-FFF2-40B4-BE49-F238E27FC236}">
                <a16:creationId xmlns:a16="http://schemas.microsoft.com/office/drawing/2014/main" id="{BD348139-CDA6-43E0-8B3B-A05807361BFB}"/>
              </a:ext>
            </a:extLst>
          </p:cNvPr>
          <p:cNvSpPr/>
          <p:nvPr/>
        </p:nvSpPr>
        <p:spPr>
          <a:xfrm>
            <a:off x="354878" y="4633705"/>
            <a:ext cx="98520" cy="1081055"/>
          </a:xfrm>
          <a:prstGeom prst="rect">
            <a:avLst/>
          </a:prstGeom>
          <a:solidFill>
            <a:srgbClr val="99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18">
            <a:extLst>
              <a:ext uri="{FF2B5EF4-FFF2-40B4-BE49-F238E27FC236}">
                <a16:creationId xmlns:a16="http://schemas.microsoft.com/office/drawing/2014/main" id="{7712F27C-AE44-4DEF-84F7-F752B811236D}"/>
              </a:ext>
            </a:extLst>
          </p:cNvPr>
          <p:cNvSpPr txBox="1"/>
          <p:nvPr/>
        </p:nvSpPr>
        <p:spPr>
          <a:xfrm>
            <a:off x="546452" y="4557699"/>
            <a:ext cx="2659263" cy="477054"/>
          </a:xfrm>
          <a:prstGeom prst="rect">
            <a:avLst/>
          </a:prstGeom>
          <a:noFill/>
        </p:spPr>
        <p:txBody>
          <a:bodyPr wrap="square" rtlCol="0">
            <a:spAutoFit/>
          </a:bodyPr>
          <a:lstStyle/>
          <a:p>
            <a:pPr lvl="0" algn="just">
              <a:defRPr/>
            </a:pPr>
            <a:r>
              <a:rPr lang="en-GB" sz="2500" b="1">
                <a:latin typeface="Noto Sans" panose="020B0502040504020204" pitchFamily="34"/>
                <a:ea typeface="Noto Sans" panose="020B0502040504020204" pitchFamily="34"/>
                <a:cs typeface="Noto Sans" panose="020B0502040504020204" pitchFamily="34"/>
              </a:rPr>
              <a:t>Motivation</a:t>
            </a:r>
            <a:endParaRPr kumimoji="0" lang="en-GB" sz="250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92" name="TextBox 19">
            <a:extLst>
              <a:ext uri="{FF2B5EF4-FFF2-40B4-BE49-F238E27FC236}">
                <a16:creationId xmlns:a16="http://schemas.microsoft.com/office/drawing/2014/main" id="{F240AEA9-E7A7-45E5-99A4-977B1EB201A1}"/>
              </a:ext>
            </a:extLst>
          </p:cNvPr>
          <p:cNvSpPr txBox="1"/>
          <p:nvPr/>
        </p:nvSpPr>
        <p:spPr>
          <a:xfrm>
            <a:off x="9213162" y="2730452"/>
            <a:ext cx="2533505" cy="3231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effectLst/>
                <a:uLnTx/>
                <a:uFillTx/>
                <a:latin typeface="Open Sans" panose="020B0606030504020204" pitchFamily="34" charset="0"/>
              </a:rPr>
              <a:t>Fight the climate change</a:t>
            </a:r>
            <a:endParaRPr kumimoji="0" lang="en-GB" sz="1500" b="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93" name="Rectangle 20">
            <a:extLst>
              <a:ext uri="{FF2B5EF4-FFF2-40B4-BE49-F238E27FC236}">
                <a16:creationId xmlns:a16="http://schemas.microsoft.com/office/drawing/2014/main" id="{F8304D24-77B4-453B-A9D7-D83A6D012A12}"/>
              </a:ext>
            </a:extLst>
          </p:cNvPr>
          <p:cNvSpPr/>
          <p:nvPr/>
        </p:nvSpPr>
        <p:spPr>
          <a:xfrm>
            <a:off x="9021588" y="2367370"/>
            <a:ext cx="98520" cy="108105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21">
            <a:extLst>
              <a:ext uri="{FF2B5EF4-FFF2-40B4-BE49-F238E27FC236}">
                <a16:creationId xmlns:a16="http://schemas.microsoft.com/office/drawing/2014/main" id="{F7FA42BB-CE3E-4B1D-A366-DEBFF3C85484}"/>
              </a:ext>
            </a:extLst>
          </p:cNvPr>
          <p:cNvSpPr txBox="1"/>
          <p:nvPr/>
        </p:nvSpPr>
        <p:spPr>
          <a:xfrm>
            <a:off x="9213162" y="2271044"/>
            <a:ext cx="1988519" cy="477054"/>
          </a:xfrm>
          <a:prstGeom prst="rect">
            <a:avLst/>
          </a:prstGeom>
          <a:noFill/>
        </p:spPr>
        <p:txBody>
          <a:bodyPr wrap="square" rtlCol="0">
            <a:spAutoFit/>
          </a:bodyPr>
          <a:lstStyle/>
          <a:p>
            <a:pPr lvl="0" algn="just">
              <a:defRPr/>
            </a:pPr>
            <a:r>
              <a:rPr kumimoji="0" lang="en-GB" sz="25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Vision</a:t>
            </a:r>
            <a:endParaRPr kumimoji="0" lang="en-GB" sz="250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95" name="TextBox 22">
            <a:extLst>
              <a:ext uri="{FF2B5EF4-FFF2-40B4-BE49-F238E27FC236}">
                <a16:creationId xmlns:a16="http://schemas.microsoft.com/office/drawing/2014/main" id="{63251042-420D-401F-832A-9EDBEAEBB1CB}"/>
              </a:ext>
            </a:extLst>
          </p:cNvPr>
          <p:cNvSpPr txBox="1"/>
          <p:nvPr/>
        </p:nvSpPr>
        <p:spPr>
          <a:xfrm>
            <a:off x="9213162" y="4219160"/>
            <a:ext cx="2533505" cy="78483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effectLst/>
                <a:uLnTx/>
                <a:uFillTx/>
                <a:latin typeface="Open Sans" panose="020B0606030504020204" pitchFamily="34" charset="0"/>
              </a:rPr>
              <a:t>Connect and foster Local Energy Communities birth and growth</a:t>
            </a:r>
            <a:endParaRPr kumimoji="0" lang="en-GB" sz="1500" b="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96" name="Rectangle 23">
            <a:extLst>
              <a:ext uri="{FF2B5EF4-FFF2-40B4-BE49-F238E27FC236}">
                <a16:creationId xmlns:a16="http://schemas.microsoft.com/office/drawing/2014/main" id="{5DF42A9B-6BD9-459E-90AC-F0B8191F63BE}"/>
              </a:ext>
            </a:extLst>
          </p:cNvPr>
          <p:cNvSpPr/>
          <p:nvPr/>
        </p:nvSpPr>
        <p:spPr>
          <a:xfrm>
            <a:off x="9021588" y="3856078"/>
            <a:ext cx="98520" cy="1081055"/>
          </a:xfrm>
          <a:prstGeom prst="rect">
            <a:avLst/>
          </a:prstGeom>
          <a:solidFill>
            <a:srgbClr val="00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24">
            <a:extLst>
              <a:ext uri="{FF2B5EF4-FFF2-40B4-BE49-F238E27FC236}">
                <a16:creationId xmlns:a16="http://schemas.microsoft.com/office/drawing/2014/main" id="{46BEAB86-E47B-4079-87A2-41A8C46ADD39}"/>
              </a:ext>
            </a:extLst>
          </p:cNvPr>
          <p:cNvSpPr txBox="1"/>
          <p:nvPr/>
        </p:nvSpPr>
        <p:spPr>
          <a:xfrm>
            <a:off x="9213162" y="3780072"/>
            <a:ext cx="2842313" cy="477054"/>
          </a:xfrm>
          <a:prstGeom prst="rect">
            <a:avLst/>
          </a:prstGeom>
          <a:noFill/>
        </p:spPr>
        <p:txBody>
          <a:bodyPr wrap="square" rtlCol="0">
            <a:spAutoFit/>
          </a:bodyPr>
          <a:lstStyle/>
          <a:p>
            <a:pPr lvl="0" algn="just">
              <a:defRPr/>
            </a:pPr>
            <a:r>
              <a:rPr kumimoji="0" lang="en-GB" sz="2500" b="1"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Mission</a:t>
            </a:r>
            <a:endParaRPr kumimoji="0" lang="en-GB" sz="2500" i="0"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grpSp>
        <p:nvGrpSpPr>
          <p:cNvPr id="4" name="Gruppo 3">
            <a:extLst>
              <a:ext uri="{FF2B5EF4-FFF2-40B4-BE49-F238E27FC236}">
                <a16:creationId xmlns:a16="http://schemas.microsoft.com/office/drawing/2014/main" id="{63846099-FBFC-432B-92E8-DA12BCC7A472}"/>
              </a:ext>
            </a:extLst>
          </p:cNvPr>
          <p:cNvGrpSpPr/>
          <p:nvPr/>
        </p:nvGrpSpPr>
        <p:grpSpPr>
          <a:xfrm>
            <a:off x="4265580" y="2426332"/>
            <a:ext cx="3660841" cy="2987107"/>
            <a:chOff x="3902753" y="2364868"/>
            <a:chExt cx="4475394" cy="3651752"/>
          </a:xfrm>
        </p:grpSpPr>
        <p:sp>
          <p:nvSpPr>
            <p:cNvPr id="98" name="Trapezoid 25">
              <a:extLst>
                <a:ext uri="{FF2B5EF4-FFF2-40B4-BE49-F238E27FC236}">
                  <a16:creationId xmlns:a16="http://schemas.microsoft.com/office/drawing/2014/main" id="{19FA8F7A-1E9C-4A22-97A1-AE5562F2C811}"/>
                </a:ext>
              </a:extLst>
            </p:cNvPr>
            <p:cNvSpPr/>
            <p:nvPr/>
          </p:nvSpPr>
          <p:spPr>
            <a:xfrm rot="8661349">
              <a:off x="3902753" y="2364868"/>
              <a:ext cx="2838852" cy="1150740"/>
            </a:xfrm>
            <a:prstGeom prst="trapezoid">
              <a:avLst>
                <a:gd name="adj" fmla="val 71698"/>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rapezoid 26">
              <a:extLst>
                <a:ext uri="{FF2B5EF4-FFF2-40B4-BE49-F238E27FC236}">
                  <a16:creationId xmlns:a16="http://schemas.microsoft.com/office/drawing/2014/main" id="{423FEB0B-5B31-4F5D-8883-9B6CE90AB49D}"/>
                </a:ext>
              </a:extLst>
            </p:cNvPr>
            <p:cNvSpPr/>
            <p:nvPr/>
          </p:nvSpPr>
          <p:spPr>
            <a:xfrm rot="12938651" flipH="1">
              <a:off x="5539295" y="2364868"/>
              <a:ext cx="2838852" cy="1150740"/>
            </a:xfrm>
            <a:prstGeom prst="trapezoid">
              <a:avLst>
                <a:gd name="adj" fmla="val 71698"/>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Trapezoid 27">
              <a:extLst>
                <a:ext uri="{FF2B5EF4-FFF2-40B4-BE49-F238E27FC236}">
                  <a16:creationId xmlns:a16="http://schemas.microsoft.com/office/drawing/2014/main" id="{74D4544A-A384-4AA8-9CAA-5F9338F5239D}"/>
                </a:ext>
              </a:extLst>
            </p:cNvPr>
            <p:cNvSpPr/>
            <p:nvPr/>
          </p:nvSpPr>
          <p:spPr>
            <a:xfrm rot="4375532">
              <a:off x="3380730" y="3913159"/>
              <a:ext cx="2838852" cy="1150740"/>
            </a:xfrm>
            <a:prstGeom prst="trapezoid">
              <a:avLst>
                <a:gd name="adj" fmla="val 7169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rapezoid 28">
              <a:extLst>
                <a:ext uri="{FF2B5EF4-FFF2-40B4-BE49-F238E27FC236}">
                  <a16:creationId xmlns:a16="http://schemas.microsoft.com/office/drawing/2014/main" id="{DC9811C6-2BA2-4749-B700-2EE3C60A38FF}"/>
                </a:ext>
              </a:extLst>
            </p:cNvPr>
            <p:cNvSpPr/>
            <p:nvPr/>
          </p:nvSpPr>
          <p:spPr>
            <a:xfrm rot="17224468" flipH="1">
              <a:off x="6058521" y="3915872"/>
              <a:ext cx="2838852" cy="1150740"/>
            </a:xfrm>
            <a:prstGeom prst="trapezoid">
              <a:avLst>
                <a:gd name="adj" fmla="val 71698"/>
              </a:avLst>
            </a:prstGeom>
            <a:solidFill>
              <a:srgbClr val="00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endParaRPr lang="en-US"/>
            </a:p>
          </p:txBody>
        </p:sp>
        <p:sp>
          <p:nvSpPr>
            <p:cNvPr id="102" name="Trapezoid 29">
              <a:extLst>
                <a:ext uri="{FF2B5EF4-FFF2-40B4-BE49-F238E27FC236}">
                  <a16:creationId xmlns:a16="http://schemas.microsoft.com/office/drawing/2014/main" id="{D495C433-0149-414E-8E0E-0370DB637FD5}"/>
                </a:ext>
              </a:extLst>
            </p:cNvPr>
            <p:cNvSpPr/>
            <p:nvPr/>
          </p:nvSpPr>
          <p:spPr>
            <a:xfrm flipH="1">
              <a:off x="4665335" y="4891128"/>
              <a:ext cx="2946270" cy="1125492"/>
            </a:xfrm>
            <a:prstGeom prst="trapezoid">
              <a:avLst>
                <a:gd name="adj" fmla="val 75906"/>
              </a:avLst>
            </a:prstGeom>
            <a:solidFill>
              <a:srgbClr val="99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endParaRPr lang="en-US"/>
            </a:p>
          </p:txBody>
        </p:sp>
        <p:grpSp>
          <p:nvGrpSpPr>
            <p:cNvPr id="103" name="Group 31">
              <a:extLst>
                <a:ext uri="{FF2B5EF4-FFF2-40B4-BE49-F238E27FC236}">
                  <a16:creationId xmlns:a16="http://schemas.microsoft.com/office/drawing/2014/main" id="{8BB75872-4112-4677-BA3D-5D4C216D2C3A}"/>
                </a:ext>
              </a:extLst>
            </p:cNvPr>
            <p:cNvGrpSpPr/>
            <p:nvPr/>
          </p:nvGrpSpPr>
          <p:grpSpPr>
            <a:xfrm rot="2247443">
              <a:off x="4589278" y="4106538"/>
              <a:ext cx="379477" cy="822269"/>
              <a:chOff x="9490633" y="1499448"/>
              <a:chExt cx="1270458" cy="3028167"/>
            </a:xfrm>
            <a:solidFill>
              <a:schemeClr val="bg1"/>
            </a:solidFill>
          </p:grpSpPr>
          <p:sp>
            <p:nvSpPr>
              <p:cNvPr id="104" name="Freeform 5">
                <a:extLst>
                  <a:ext uri="{FF2B5EF4-FFF2-40B4-BE49-F238E27FC236}">
                    <a16:creationId xmlns:a16="http://schemas.microsoft.com/office/drawing/2014/main" id="{536D0A9D-100F-4B38-AC2A-38130129B9E5}"/>
                  </a:ext>
                </a:extLst>
              </p:cNvPr>
              <p:cNvSpPr>
                <a:spLocks noEditPoints="1"/>
              </p:cNvSpPr>
              <p:nvPr/>
            </p:nvSpPr>
            <p:spPr bwMode="auto">
              <a:xfrm>
                <a:off x="9730649" y="1907294"/>
                <a:ext cx="822910" cy="1768535"/>
              </a:xfrm>
              <a:custGeom>
                <a:avLst/>
                <a:gdLst>
                  <a:gd name="T0" fmla="*/ 39 w 233"/>
                  <a:gd name="T1" fmla="*/ 495 h 500"/>
                  <a:gd name="T2" fmla="*/ 32 w 233"/>
                  <a:gd name="T3" fmla="*/ 475 h 500"/>
                  <a:gd name="T4" fmla="*/ 10 w 233"/>
                  <a:gd name="T5" fmla="*/ 385 h 500"/>
                  <a:gd name="T6" fmla="*/ 1 w 233"/>
                  <a:gd name="T7" fmla="*/ 262 h 500"/>
                  <a:gd name="T8" fmla="*/ 14 w 233"/>
                  <a:gd name="T9" fmla="*/ 133 h 500"/>
                  <a:gd name="T10" fmla="*/ 43 w 233"/>
                  <a:gd name="T11" fmla="*/ 30 h 500"/>
                  <a:gd name="T12" fmla="*/ 53 w 233"/>
                  <a:gd name="T13" fmla="*/ 4 h 500"/>
                  <a:gd name="T14" fmla="*/ 59 w 233"/>
                  <a:gd name="T15" fmla="*/ 0 h 500"/>
                  <a:gd name="T16" fmla="*/ 157 w 233"/>
                  <a:gd name="T17" fmla="*/ 3 h 500"/>
                  <a:gd name="T18" fmla="*/ 183 w 233"/>
                  <a:gd name="T19" fmla="*/ 3 h 500"/>
                  <a:gd name="T20" fmla="*/ 190 w 233"/>
                  <a:gd name="T21" fmla="*/ 8 h 500"/>
                  <a:gd name="T22" fmla="*/ 226 w 233"/>
                  <a:gd name="T23" fmla="*/ 170 h 500"/>
                  <a:gd name="T24" fmla="*/ 215 w 233"/>
                  <a:gd name="T25" fmla="*/ 378 h 500"/>
                  <a:gd name="T26" fmla="*/ 179 w 233"/>
                  <a:gd name="T27" fmla="*/ 497 h 500"/>
                  <a:gd name="T28" fmla="*/ 174 w 233"/>
                  <a:gd name="T29" fmla="*/ 500 h 500"/>
                  <a:gd name="T30" fmla="*/ 90 w 233"/>
                  <a:gd name="T31" fmla="*/ 497 h 500"/>
                  <a:gd name="T32" fmla="*/ 44 w 233"/>
                  <a:gd name="T33" fmla="*/ 496 h 500"/>
                  <a:gd name="T34" fmla="*/ 39 w 233"/>
                  <a:gd name="T35" fmla="*/ 495 h 500"/>
                  <a:gd name="T36" fmla="*/ 148 w 233"/>
                  <a:gd name="T37" fmla="*/ 145 h 500"/>
                  <a:gd name="T38" fmla="*/ 154 w 233"/>
                  <a:gd name="T39" fmla="*/ 80 h 500"/>
                  <a:gd name="T40" fmla="*/ 90 w 233"/>
                  <a:gd name="T41" fmla="*/ 74 h 500"/>
                  <a:gd name="T42" fmla="*/ 83 w 233"/>
                  <a:gd name="T43" fmla="*/ 139 h 500"/>
                  <a:gd name="T44" fmla="*/ 148 w 233"/>
                  <a:gd name="T45" fmla="*/ 145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3" h="500">
                    <a:moveTo>
                      <a:pt x="39" y="495"/>
                    </a:moveTo>
                    <a:cubicBezTo>
                      <a:pt x="36" y="488"/>
                      <a:pt x="34" y="481"/>
                      <a:pt x="32" y="475"/>
                    </a:cubicBezTo>
                    <a:cubicBezTo>
                      <a:pt x="22" y="445"/>
                      <a:pt x="15" y="415"/>
                      <a:pt x="10" y="385"/>
                    </a:cubicBezTo>
                    <a:cubicBezTo>
                      <a:pt x="3" y="344"/>
                      <a:pt x="0" y="303"/>
                      <a:pt x="1" y="262"/>
                    </a:cubicBezTo>
                    <a:cubicBezTo>
                      <a:pt x="1" y="219"/>
                      <a:pt x="5" y="176"/>
                      <a:pt x="14" y="133"/>
                    </a:cubicBezTo>
                    <a:cubicBezTo>
                      <a:pt x="20" y="98"/>
                      <a:pt x="30" y="63"/>
                      <a:pt x="43" y="30"/>
                    </a:cubicBezTo>
                    <a:cubicBezTo>
                      <a:pt x="46" y="21"/>
                      <a:pt x="49" y="13"/>
                      <a:pt x="53" y="4"/>
                    </a:cubicBezTo>
                    <a:cubicBezTo>
                      <a:pt x="54" y="1"/>
                      <a:pt x="55" y="0"/>
                      <a:pt x="59" y="0"/>
                    </a:cubicBezTo>
                    <a:cubicBezTo>
                      <a:pt x="91" y="1"/>
                      <a:pt x="124" y="2"/>
                      <a:pt x="157" y="3"/>
                    </a:cubicBezTo>
                    <a:cubicBezTo>
                      <a:pt x="165" y="3"/>
                      <a:pt x="174" y="3"/>
                      <a:pt x="183" y="3"/>
                    </a:cubicBezTo>
                    <a:cubicBezTo>
                      <a:pt x="186" y="3"/>
                      <a:pt x="188" y="4"/>
                      <a:pt x="190" y="8"/>
                    </a:cubicBezTo>
                    <a:cubicBezTo>
                      <a:pt x="210" y="60"/>
                      <a:pt x="221" y="115"/>
                      <a:pt x="226" y="170"/>
                    </a:cubicBezTo>
                    <a:cubicBezTo>
                      <a:pt x="233" y="240"/>
                      <a:pt x="229" y="309"/>
                      <a:pt x="215" y="378"/>
                    </a:cubicBezTo>
                    <a:cubicBezTo>
                      <a:pt x="207" y="419"/>
                      <a:pt x="195" y="459"/>
                      <a:pt x="179" y="497"/>
                    </a:cubicBezTo>
                    <a:cubicBezTo>
                      <a:pt x="178" y="498"/>
                      <a:pt x="176" y="500"/>
                      <a:pt x="174" y="500"/>
                    </a:cubicBezTo>
                    <a:cubicBezTo>
                      <a:pt x="146" y="499"/>
                      <a:pt x="118" y="498"/>
                      <a:pt x="90" y="497"/>
                    </a:cubicBezTo>
                    <a:cubicBezTo>
                      <a:pt x="75" y="497"/>
                      <a:pt x="59" y="497"/>
                      <a:pt x="44" y="496"/>
                    </a:cubicBezTo>
                    <a:cubicBezTo>
                      <a:pt x="42" y="496"/>
                      <a:pt x="40" y="496"/>
                      <a:pt x="39" y="495"/>
                    </a:cubicBezTo>
                    <a:close/>
                    <a:moveTo>
                      <a:pt x="148" y="145"/>
                    </a:moveTo>
                    <a:cubicBezTo>
                      <a:pt x="168" y="129"/>
                      <a:pt x="171" y="100"/>
                      <a:pt x="154" y="80"/>
                    </a:cubicBezTo>
                    <a:cubicBezTo>
                      <a:pt x="139" y="61"/>
                      <a:pt x="109" y="58"/>
                      <a:pt x="90" y="74"/>
                    </a:cubicBezTo>
                    <a:cubicBezTo>
                      <a:pt x="70" y="90"/>
                      <a:pt x="67" y="119"/>
                      <a:pt x="83" y="139"/>
                    </a:cubicBezTo>
                    <a:cubicBezTo>
                      <a:pt x="99" y="159"/>
                      <a:pt x="128" y="161"/>
                      <a:pt x="148" y="14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6">
                <a:extLst>
                  <a:ext uri="{FF2B5EF4-FFF2-40B4-BE49-F238E27FC236}">
                    <a16:creationId xmlns:a16="http://schemas.microsoft.com/office/drawing/2014/main" id="{2191C215-D518-4AEC-AD5A-24706A958864}"/>
                  </a:ext>
                </a:extLst>
              </p:cNvPr>
              <p:cNvSpPr>
                <a:spLocks/>
              </p:cNvSpPr>
              <p:nvPr/>
            </p:nvSpPr>
            <p:spPr bwMode="auto">
              <a:xfrm>
                <a:off x="10439867" y="3109176"/>
                <a:ext cx="321224" cy="927579"/>
              </a:xfrm>
              <a:custGeom>
                <a:avLst/>
                <a:gdLst>
                  <a:gd name="T0" fmla="*/ 38 w 91"/>
                  <a:gd name="T1" fmla="*/ 0 h 262"/>
                  <a:gd name="T2" fmla="*/ 53 w 91"/>
                  <a:gd name="T3" fmla="*/ 12 h 262"/>
                  <a:gd name="T4" fmla="*/ 83 w 91"/>
                  <a:gd name="T5" fmla="*/ 36 h 262"/>
                  <a:gd name="T6" fmla="*/ 89 w 91"/>
                  <a:gd name="T7" fmla="*/ 42 h 262"/>
                  <a:gd name="T8" fmla="*/ 90 w 91"/>
                  <a:gd name="T9" fmla="*/ 47 h 262"/>
                  <a:gd name="T10" fmla="*/ 71 w 91"/>
                  <a:gd name="T11" fmla="*/ 164 h 262"/>
                  <a:gd name="T12" fmla="*/ 57 w 91"/>
                  <a:gd name="T13" fmla="*/ 256 h 262"/>
                  <a:gd name="T14" fmla="*/ 55 w 91"/>
                  <a:gd name="T15" fmla="*/ 262 h 262"/>
                  <a:gd name="T16" fmla="*/ 49 w 91"/>
                  <a:gd name="T17" fmla="*/ 248 h 262"/>
                  <a:gd name="T18" fmla="*/ 23 w 91"/>
                  <a:gd name="T19" fmla="*/ 194 h 262"/>
                  <a:gd name="T20" fmla="*/ 5 w 91"/>
                  <a:gd name="T21" fmla="*/ 157 h 262"/>
                  <a:gd name="T22" fmla="*/ 4 w 91"/>
                  <a:gd name="T23" fmla="*/ 134 h 262"/>
                  <a:gd name="T24" fmla="*/ 37 w 91"/>
                  <a:gd name="T25" fmla="*/ 4 h 262"/>
                  <a:gd name="T26" fmla="*/ 38 w 91"/>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262">
                    <a:moveTo>
                      <a:pt x="38" y="0"/>
                    </a:moveTo>
                    <a:cubicBezTo>
                      <a:pt x="43" y="4"/>
                      <a:pt x="48" y="8"/>
                      <a:pt x="53" y="12"/>
                    </a:cubicBezTo>
                    <a:cubicBezTo>
                      <a:pt x="63" y="20"/>
                      <a:pt x="73" y="28"/>
                      <a:pt x="83" y="36"/>
                    </a:cubicBezTo>
                    <a:cubicBezTo>
                      <a:pt x="85" y="38"/>
                      <a:pt x="88" y="40"/>
                      <a:pt x="89" y="42"/>
                    </a:cubicBezTo>
                    <a:cubicBezTo>
                      <a:pt x="90" y="43"/>
                      <a:pt x="91" y="46"/>
                      <a:pt x="90" y="47"/>
                    </a:cubicBezTo>
                    <a:cubicBezTo>
                      <a:pt x="84" y="86"/>
                      <a:pt x="78" y="125"/>
                      <a:pt x="71" y="164"/>
                    </a:cubicBezTo>
                    <a:cubicBezTo>
                      <a:pt x="66" y="195"/>
                      <a:pt x="61" y="225"/>
                      <a:pt x="57" y="256"/>
                    </a:cubicBezTo>
                    <a:cubicBezTo>
                      <a:pt x="56" y="258"/>
                      <a:pt x="56" y="259"/>
                      <a:pt x="55" y="262"/>
                    </a:cubicBezTo>
                    <a:cubicBezTo>
                      <a:pt x="53" y="257"/>
                      <a:pt x="51" y="252"/>
                      <a:pt x="49" y="248"/>
                    </a:cubicBezTo>
                    <a:cubicBezTo>
                      <a:pt x="40" y="230"/>
                      <a:pt x="32" y="212"/>
                      <a:pt x="23" y="194"/>
                    </a:cubicBezTo>
                    <a:cubicBezTo>
                      <a:pt x="17" y="182"/>
                      <a:pt x="12" y="169"/>
                      <a:pt x="5" y="157"/>
                    </a:cubicBezTo>
                    <a:cubicBezTo>
                      <a:pt x="0" y="149"/>
                      <a:pt x="1" y="142"/>
                      <a:pt x="4" y="134"/>
                    </a:cubicBezTo>
                    <a:cubicBezTo>
                      <a:pt x="20" y="92"/>
                      <a:pt x="30" y="48"/>
                      <a:pt x="37" y="4"/>
                    </a:cubicBezTo>
                    <a:cubicBezTo>
                      <a:pt x="37" y="3"/>
                      <a:pt x="37" y="2"/>
                      <a:pt x="3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7">
                <a:extLst>
                  <a:ext uri="{FF2B5EF4-FFF2-40B4-BE49-F238E27FC236}">
                    <a16:creationId xmlns:a16="http://schemas.microsoft.com/office/drawing/2014/main" id="{4B7B065E-8845-47EF-A435-FE1418F1734B}"/>
                  </a:ext>
                </a:extLst>
              </p:cNvPr>
              <p:cNvSpPr>
                <a:spLocks/>
              </p:cNvSpPr>
              <p:nvPr/>
            </p:nvSpPr>
            <p:spPr bwMode="auto">
              <a:xfrm>
                <a:off x="9490633" y="3087521"/>
                <a:ext cx="295959" cy="913142"/>
              </a:xfrm>
              <a:custGeom>
                <a:avLst/>
                <a:gdLst>
                  <a:gd name="T0" fmla="*/ 55 w 84"/>
                  <a:gd name="T1" fmla="*/ 0 h 258"/>
                  <a:gd name="T2" fmla="*/ 59 w 84"/>
                  <a:gd name="T3" fmla="*/ 34 h 258"/>
                  <a:gd name="T4" fmla="*/ 76 w 84"/>
                  <a:gd name="T5" fmla="*/ 117 h 258"/>
                  <a:gd name="T6" fmla="*/ 84 w 84"/>
                  <a:gd name="T7" fmla="*/ 145 h 258"/>
                  <a:gd name="T8" fmla="*/ 83 w 84"/>
                  <a:gd name="T9" fmla="*/ 149 h 258"/>
                  <a:gd name="T10" fmla="*/ 55 w 84"/>
                  <a:gd name="T11" fmla="*/ 201 h 258"/>
                  <a:gd name="T12" fmla="*/ 28 w 84"/>
                  <a:gd name="T13" fmla="*/ 251 h 258"/>
                  <a:gd name="T14" fmla="*/ 23 w 84"/>
                  <a:gd name="T15" fmla="*/ 258 h 258"/>
                  <a:gd name="T16" fmla="*/ 20 w 84"/>
                  <a:gd name="T17" fmla="*/ 234 h 258"/>
                  <a:gd name="T18" fmla="*/ 7 w 84"/>
                  <a:gd name="T19" fmla="*/ 109 h 258"/>
                  <a:gd name="T20" fmla="*/ 0 w 84"/>
                  <a:gd name="T21" fmla="*/ 44 h 258"/>
                  <a:gd name="T22" fmla="*/ 2 w 84"/>
                  <a:gd name="T23" fmla="*/ 38 h 258"/>
                  <a:gd name="T24" fmla="*/ 53 w 84"/>
                  <a:gd name="T25" fmla="*/ 1 h 258"/>
                  <a:gd name="T26" fmla="*/ 55 w 84"/>
                  <a:gd name="T27"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58">
                    <a:moveTo>
                      <a:pt x="55" y="0"/>
                    </a:moveTo>
                    <a:cubicBezTo>
                      <a:pt x="56" y="12"/>
                      <a:pt x="57" y="23"/>
                      <a:pt x="59" y="34"/>
                    </a:cubicBezTo>
                    <a:cubicBezTo>
                      <a:pt x="63" y="62"/>
                      <a:pt x="68" y="90"/>
                      <a:pt x="76" y="117"/>
                    </a:cubicBezTo>
                    <a:cubicBezTo>
                      <a:pt x="79" y="127"/>
                      <a:pt x="81" y="136"/>
                      <a:pt x="84" y="145"/>
                    </a:cubicBezTo>
                    <a:cubicBezTo>
                      <a:pt x="84" y="146"/>
                      <a:pt x="84" y="148"/>
                      <a:pt x="83" y="149"/>
                    </a:cubicBezTo>
                    <a:cubicBezTo>
                      <a:pt x="74" y="167"/>
                      <a:pt x="65" y="184"/>
                      <a:pt x="55" y="201"/>
                    </a:cubicBezTo>
                    <a:cubicBezTo>
                      <a:pt x="46" y="218"/>
                      <a:pt x="37" y="234"/>
                      <a:pt x="28" y="251"/>
                    </a:cubicBezTo>
                    <a:cubicBezTo>
                      <a:pt x="27" y="253"/>
                      <a:pt x="25" y="256"/>
                      <a:pt x="23" y="258"/>
                    </a:cubicBezTo>
                    <a:cubicBezTo>
                      <a:pt x="22" y="250"/>
                      <a:pt x="21" y="242"/>
                      <a:pt x="20" y="234"/>
                    </a:cubicBezTo>
                    <a:cubicBezTo>
                      <a:pt x="16" y="193"/>
                      <a:pt x="11" y="151"/>
                      <a:pt x="7" y="109"/>
                    </a:cubicBezTo>
                    <a:cubicBezTo>
                      <a:pt x="5" y="88"/>
                      <a:pt x="2" y="66"/>
                      <a:pt x="0" y="44"/>
                    </a:cubicBezTo>
                    <a:cubicBezTo>
                      <a:pt x="0" y="42"/>
                      <a:pt x="1" y="39"/>
                      <a:pt x="2" y="38"/>
                    </a:cubicBezTo>
                    <a:cubicBezTo>
                      <a:pt x="19" y="26"/>
                      <a:pt x="36" y="13"/>
                      <a:pt x="53" y="1"/>
                    </a:cubicBezTo>
                    <a:cubicBezTo>
                      <a:pt x="54" y="0"/>
                      <a:pt x="54" y="0"/>
                      <a:pt x="55"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8">
                <a:extLst>
                  <a:ext uri="{FF2B5EF4-FFF2-40B4-BE49-F238E27FC236}">
                    <a16:creationId xmlns:a16="http://schemas.microsoft.com/office/drawing/2014/main" id="{8E089276-26CA-46D8-8B13-920F3944DFFF}"/>
                  </a:ext>
                </a:extLst>
              </p:cNvPr>
              <p:cNvSpPr>
                <a:spLocks/>
              </p:cNvSpPr>
              <p:nvPr/>
            </p:nvSpPr>
            <p:spPr bwMode="auto">
              <a:xfrm>
                <a:off x="9840731" y="3771475"/>
                <a:ext cx="517929" cy="756140"/>
              </a:xfrm>
              <a:custGeom>
                <a:avLst/>
                <a:gdLst>
                  <a:gd name="T0" fmla="*/ 55 w 147"/>
                  <a:gd name="T1" fmla="*/ 36 h 214"/>
                  <a:gd name="T2" fmla="*/ 50 w 147"/>
                  <a:gd name="T3" fmla="*/ 59 h 214"/>
                  <a:gd name="T4" fmla="*/ 59 w 147"/>
                  <a:gd name="T5" fmla="*/ 99 h 214"/>
                  <a:gd name="T6" fmla="*/ 74 w 147"/>
                  <a:gd name="T7" fmla="*/ 125 h 214"/>
                  <a:gd name="T8" fmla="*/ 87 w 147"/>
                  <a:gd name="T9" fmla="*/ 80 h 214"/>
                  <a:gd name="T10" fmla="*/ 117 w 147"/>
                  <a:gd name="T11" fmla="*/ 43 h 214"/>
                  <a:gd name="T12" fmla="*/ 119 w 147"/>
                  <a:gd name="T13" fmla="*/ 85 h 214"/>
                  <a:gd name="T14" fmla="*/ 127 w 147"/>
                  <a:gd name="T15" fmla="*/ 75 h 214"/>
                  <a:gd name="T16" fmla="*/ 134 w 147"/>
                  <a:gd name="T17" fmla="*/ 22 h 214"/>
                  <a:gd name="T18" fmla="*/ 133 w 147"/>
                  <a:gd name="T19" fmla="*/ 10 h 214"/>
                  <a:gd name="T20" fmla="*/ 139 w 147"/>
                  <a:gd name="T21" fmla="*/ 25 h 214"/>
                  <a:gd name="T22" fmla="*/ 135 w 147"/>
                  <a:gd name="T23" fmla="*/ 96 h 214"/>
                  <a:gd name="T24" fmla="*/ 118 w 147"/>
                  <a:gd name="T25" fmla="*/ 140 h 214"/>
                  <a:gd name="T26" fmla="*/ 114 w 147"/>
                  <a:gd name="T27" fmla="*/ 154 h 214"/>
                  <a:gd name="T28" fmla="*/ 99 w 147"/>
                  <a:gd name="T29" fmla="*/ 125 h 214"/>
                  <a:gd name="T30" fmla="*/ 102 w 147"/>
                  <a:gd name="T31" fmla="*/ 93 h 214"/>
                  <a:gd name="T32" fmla="*/ 94 w 147"/>
                  <a:gd name="T33" fmla="*/ 114 h 214"/>
                  <a:gd name="T34" fmla="*/ 94 w 147"/>
                  <a:gd name="T35" fmla="*/ 155 h 214"/>
                  <a:gd name="T36" fmla="*/ 85 w 147"/>
                  <a:gd name="T37" fmla="*/ 191 h 214"/>
                  <a:gd name="T38" fmla="*/ 61 w 147"/>
                  <a:gd name="T39" fmla="*/ 214 h 214"/>
                  <a:gd name="T40" fmla="*/ 50 w 147"/>
                  <a:gd name="T41" fmla="*/ 173 h 214"/>
                  <a:gd name="T42" fmla="*/ 33 w 147"/>
                  <a:gd name="T43" fmla="*/ 107 h 214"/>
                  <a:gd name="T44" fmla="*/ 38 w 147"/>
                  <a:gd name="T45" fmla="*/ 86 h 214"/>
                  <a:gd name="T46" fmla="*/ 29 w 147"/>
                  <a:gd name="T47" fmla="*/ 103 h 214"/>
                  <a:gd name="T48" fmla="*/ 25 w 147"/>
                  <a:gd name="T49" fmla="*/ 125 h 214"/>
                  <a:gd name="T50" fmla="*/ 13 w 147"/>
                  <a:gd name="T51" fmla="*/ 141 h 214"/>
                  <a:gd name="T52" fmla="*/ 3 w 147"/>
                  <a:gd name="T53" fmla="*/ 70 h 214"/>
                  <a:gd name="T54" fmla="*/ 12 w 147"/>
                  <a:gd name="T55" fmla="*/ 12 h 214"/>
                  <a:gd name="T56" fmla="*/ 21 w 147"/>
                  <a:gd name="T57" fmla="*/ 0 h 214"/>
                  <a:gd name="T58" fmla="*/ 21 w 147"/>
                  <a:gd name="T59" fmla="*/ 72 h 214"/>
                  <a:gd name="T60" fmla="*/ 55 w 147"/>
                  <a:gd name="T61" fmla="*/ 3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7" h="214">
                    <a:moveTo>
                      <a:pt x="55" y="36"/>
                    </a:moveTo>
                    <a:cubicBezTo>
                      <a:pt x="53" y="44"/>
                      <a:pt x="51" y="51"/>
                      <a:pt x="50" y="59"/>
                    </a:cubicBezTo>
                    <a:cubicBezTo>
                      <a:pt x="48" y="74"/>
                      <a:pt x="52" y="86"/>
                      <a:pt x="59" y="99"/>
                    </a:cubicBezTo>
                    <a:cubicBezTo>
                      <a:pt x="64" y="107"/>
                      <a:pt x="69" y="116"/>
                      <a:pt x="74" y="125"/>
                    </a:cubicBezTo>
                    <a:cubicBezTo>
                      <a:pt x="75" y="109"/>
                      <a:pt x="79" y="94"/>
                      <a:pt x="87" y="80"/>
                    </a:cubicBezTo>
                    <a:cubicBezTo>
                      <a:pt x="94" y="66"/>
                      <a:pt x="104" y="54"/>
                      <a:pt x="117" y="43"/>
                    </a:cubicBezTo>
                    <a:cubicBezTo>
                      <a:pt x="120" y="57"/>
                      <a:pt x="121" y="71"/>
                      <a:pt x="119" y="85"/>
                    </a:cubicBezTo>
                    <a:cubicBezTo>
                      <a:pt x="124" y="83"/>
                      <a:pt x="126" y="79"/>
                      <a:pt x="127" y="75"/>
                    </a:cubicBezTo>
                    <a:cubicBezTo>
                      <a:pt x="135" y="58"/>
                      <a:pt x="136" y="40"/>
                      <a:pt x="134" y="22"/>
                    </a:cubicBezTo>
                    <a:cubicBezTo>
                      <a:pt x="134" y="18"/>
                      <a:pt x="133" y="14"/>
                      <a:pt x="133" y="10"/>
                    </a:cubicBezTo>
                    <a:cubicBezTo>
                      <a:pt x="135" y="15"/>
                      <a:pt x="138" y="20"/>
                      <a:pt x="139" y="25"/>
                    </a:cubicBezTo>
                    <a:cubicBezTo>
                      <a:pt x="147" y="50"/>
                      <a:pt x="144" y="73"/>
                      <a:pt x="135" y="96"/>
                    </a:cubicBezTo>
                    <a:cubicBezTo>
                      <a:pt x="130" y="111"/>
                      <a:pt x="123" y="126"/>
                      <a:pt x="118" y="140"/>
                    </a:cubicBezTo>
                    <a:cubicBezTo>
                      <a:pt x="116" y="145"/>
                      <a:pt x="115" y="149"/>
                      <a:pt x="114" y="154"/>
                    </a:cubicBezTo>
                    <a:cubicBezTo>
                      <a:pt x="108" y="145"/>
                      <a:pt x="102" y="136"/>
                      <a:pt x="99" y="125"/>
                    </a:cubicBezTo>
                    <a:cubicBezTo>
                      <a:pt x="97" y="114"/>
                      <a:pt x="99" y="103"/>
                      <a:pt x="102" y="93"/>
                    </a:cubicBezTo>
                    <a:cubicBezTo>
                      <a:pt x="97" y="99"/>
                      <a:pt x="95" y="106"/>
                      <a:pt x="94" y="114"/>
                    </a:cubicBezTo>
                    <a:cubicBezTo>
                      <a:pt x="94" y="127"/>
                      <a:pt x="94" y="141"/>
                      <a:pt x="94" y="155"/>
                    </a:cubicBezTo>
                    <a:cubicBezTo>
                      <a:pt x="94" y="167"/>
                      <a:pt x="92" y="180"/>
                      <a:pt x="85" y="191"/>
                    </a:cubicBezTo>
                    <a:cubicBezTo>
                      <a:pt x="79" y="201"/>
                      <a:pt x="72" y="209"/>
                      <a:pt x="61" y="214"/>
                    </a:cubicBezTo>
                    <a:cubicBezTo>
                      <a:pt x="63" y="198"/>
                      <a:pt x="55" y="186"/>
                      <a:pt x="50" y="173"/>
                    </a:cubicBezTo>
                    <a:cubicBezTo>
                      <a:pt x="40" y="152"/>
                      <a:pt x="30" y="131"/>
                      <a:pt x="33" y="107"/>
                    </a:cubicBezTo>
                    <a:cubicBezTo>
                      <a:pt x="34" y="100"/>
                      <a:pt x="36" y="94"/>
                      <a:pt x="38" y="86"/>
                    </a:cubicBezTo>
                    <a:cubicBezTo>
                      <a:pt x="32" y="91"/>
                      <a:pt x="30" y="97"/>
                      <a:pt x="29" y="103"/>
                    </a:cubicBezTo>
                    <a:cubicBezTo>
                      <a:pt x="27" y="110"/>
                      <a:pt x="26" y="118"/>
                      <a:pt x="25" y="125"/>
                    </a:cubicBezTo>
                    <a:cubicBezTo>
                      <a:pt x="23" y="132"/>
                      <a:pt x="19" y="138"/>
                      <a:pt x="13" y="141"/>
                    </a:cubicBezTo>
                    <a:cubicBezTo>
                      <a:pt x="9" y="117"/>
                      <a:pt x="5" y="94"/>
                      <a:pt x="3" y="70"/>
                    </a:cubicBezTo>
                    <a:cubicBezTo>
                      <a:pt x="0" y="50"/>
                      <a:pt x="2" y="30"/>
                      <a:pt x="12" y="12"/>
                    </a:cubicBezTo>
                    <a:cubicBezTo>
                      <a:pt x="15" y="8"/>
                      <a:pt x="18" y="4"/>
                      <a:pt x="21" y="0"/>
                    </a:cubicBezTo>
                    <a:cubicBezTo>
                      <a:pt x="8" y="24"/>
                      <a:pt x="12" y="47"/>
                      <a:pt x="21" y="72"/>
                    </a:cubicBezTo>
                    <a:cubicBezTo>
                      <a:pt x="28" y="55"/>
                      <a:pt x="40" y="44"/>
                      <a:pt x="55" y="3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Freeform 9">
                <a:extLst>
                  <a:ext uri="{FF2B5EF4-FFF2-40B4-BE49-F238E27FC236}">
                    <a16:creationId xmlns:a16="http://schemas.microsoft.com/office/drawing/2014/main" id="{9BA8FCA7-D704-4959-8244-856250E5B6C2}"/>
                  </a:ext>
                </a:extLst>
              </p:cNvPr>
              <p:cNvSpPr>
                <a:spLocks/>
              </p:cNvSpPr>
              <p:nvPr/>
            </p:nvSpPr>
            <p:spPr bwMode="auto">
              <a:xfrm>
                <a:off x="9952618" y="1499448"/>
                <a:ext cx="420479" cy="364535"/>
              </a:xfrm>
              <a:custGeom>
                <a:avLst/>
                <a:gdLst>
                  <a:gd name="T0" fmla="*/ 119 w 119"/>
                  <a:gd name="T1" fmla="*/ 103 h 103"/>
                  <a:gd name="T2" fmla="*/ 0 w 119"/>
                  <a:gd name="T3" fmla="*/ 100 h 103"/>
                  <a:gd name="T4" fmla="*/ 62 w 119"/>
                  <a:gd name="T5" fmla="*/ 0 h 103"/>
                  <a:gd name="T6" fmla="*/ 119 w 119"/>
                  <a:gd name="T7" fmla="*/ 103 h 103"/>
                </a:gdLst>
                <a:ahLst/>
                <a:cxnLst>
                  <a:cxn ang="0">
                    <a:pos x="T0" y="T1"/>
                  </a:cxn>
                  <a:cxn ang="0">
                    <a:pos x="T2" y="T3"/>
                  </a:cxn>
                  <a:cxn ang="0">
                    <a:pos x="T4" y="T5"/>
                  </a:cxn>
                  <a:cxn ang="0">
                    <a:pos x="T6" y="T7"/>
                  </a:cxn>
                </a:cxnLst>
                <a:rect l="0" t="0" r="r" b="b"/>
                <a:pathLst>
                  <a:path w="119" h="103">
                    <a:moveTo>
                      <a:pt x="119" y="103"/>
                    </a:moveTo>
                    <a:cubicBezTo>
                      <a:pt x="79" y="102"/>
                      <a:pt x="39" y="101"/>
                      <a:pt x="0" y="100"/>
                    </a:cubicBezTo>
                    <a:cubicBezTo>
                      <a:pt x="3" y="84"/>
                      <a:pt x="47" y="12"/>
                      <a:pt x="62" y="0"/>
                    </a:cubicBezTo>
                    <a:cubicBezTo>
                      <a:pt x="76" y="12"/>
                      <a:pt x="118" y="90"/>
                      <a:pt x="119" y="103"/>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9" name="Group 49">
              <a:extLst>
                <a:ext uri="{FF2B5EF4-FFF2-40B4-BE49-F238E27FC236}">
                  <a16:creationId xmlns:a16="http://schemas.microsoft.com/office/drawing/2014/main" id="{07749F85-53FA-450D-9DE6-B5DF0B627359}"/>
                </a:ext>
              </a:extLst>
            </p:cNvPr>
            <p:cNvGrpSpPr/>
            <p:nvPr/>
          </p:nvGrpSpPr>
          <p:grpSpPr>
            <a:xfrm>
              <a:off x="7171326" y="4108264"/>
              <a:ext cx="786149" cy="704691"/>
              <a:chOff x="1111250" y="2736547"/>
              <a:chExt cx="3473207" cy="3016554"/>
            </a:xfrm>
          </p:grpSpPr>
          <p:sp>
            <p:nvSpPr>
              <p:cNvPr id="110" name="Freeform 50">
                <a:extLst>
                  <a:ext uri="{FF2B5EF4-FFF2-40B4-BE49-F238E27FC236}">
                    <a16:creationId xmlns:a16="http://schemas.microsoft.com/office/drawing/2014/main" id="{A46E6488-CF5E-4169-9F99-6787EB9C3A8A}"/>
                  </a:ext>
                </a:extLst>
              </p:cNvPr>
              <p:cNvSpPr>
                <a:spLocks/>
              </p:cNvSpPr>
              <p:nvPr/>
            </p:nvSpPr>
            <p:spPr bwMode="auto">
              <a:xfrm>
                <a:off x="1199068" y="3392988"/>
                <a:ext cx="3385389" cy="2360113"/>
              </a:xfrm>
              <a:custGeom>
                <a:avLst/>
                <a:gdLst>
                  <a:gd name="T0" fmla="*/ 642 w 768"/>
                  <a:gd name="T1" fmla="*/ 101 h 535"/>
                  <a:gd name="T2" fmla="*/ 603 w 768"/>
                  <a:gd name="T3" fmla="*/ 72 h 535"/>
                  <a:gd name="T4" fmla="*/ 768 w 768"/>
                  <a:gd name="T5" fmla="*/ 0 h 535"/>
                  <a:gd name="T6" fmla="*/ 748 w 768"/>
                  <a:gd name="T7" fmla="*/ 179 h 535"/>
                  <a:gd name="T8" fmla="*/ 728 w 768"/>
                  <a:gd name="T9" fmla="*/ 165 h 535"/>
                  <a:gd name="T10" fmla="*/ 711 w 768"/>
                  <a:gd name="T11" fmla="*/ 152 h 535"/>
                  <a:gd name="T12" fmla="*/ 706 w 768"/>
                  <a:gd name="T13" fmla="*/ 153 h 535"/>
                  <a:gd name="T14" fmla="*/ 634 w 768"/>
                  <a:gd name="T15" fmla="*/ 247 h 535"/>
                  <a:gd name="T16" fmla="*/ 560 w 768"/>
                  <a:gd name="T17" fmla="*/ 343 h 535"/>
                  <a:gd name="T18" fmla="*/ 548 w 768"/>
                  <a:gd name="T19" fmla="*/ 359 h 535"/>
                  <a:gd name="T20" fmla="*/ 540 w 768"/>
                  <a:gd name="T21" fmla="*/ 364 h 535"/>
                  <a:gd name="T22" fmla="*/ 480 w 768"/>
                  <a:gd name="T23" fmla="*/ 372 h 535"/>
                  <a:gd name="T24" fmla="*/ 430 w 768"/>
                  <a:gd name="T25" fmla="*/ 380 h 535"/>
                  <a:gd name="T26" fmla="*/ 365 w 768"/>
                  <a:gd name="T27" fmla="*/ 389 h 535"/>
                  <a:gd name="T28" fmla="*/ 318 w 768"/>
                  <a:gd name="T29" fmla="*/ 406 h 535"/>
                  <a:gd name="T30" fmla="*/ 257 w 768"/>
                  <a:gd name="T31" fmla="*/ 433 h 535"/>
                  <a:gd name="T32" fmla="*/ 190 w 768"/>
                  <a:gd name="T33" fmla="*/ 464 h 535"/>
                  <a:gd name="T34" fmla="*/ 131 w 768"/>
                  <a:gd name="T35" fmla="*/ 491 h 535"/>
                  <a:gd name="T36" fmla="*/ 78 w 768"/>
                  <a:gd name="T37" fmla="*/ 515 h 535"/>
                  <a:gd name="T38" fmla="*/ 37 w 768"/>
                  <a:gd name="T39" fmla="*/ 534 h 535"/>
                  <a:gd name="T40" fmla="*/ 32 w 768"/>
                  <a:gd name="T41" fmla="*/ 532 h 535"/>
                  <a:gd name="T42" fmla="*/ 1 w 768"/>
                  <a:gd name="T43" fmla="*/ 465 h 535"/>
                  <a:gd name="T44" fmla="*/ 3 w 768"/>
                  <a:gd name="T45" fmla="*/ 459 h 535"/>
                  <a:gd name="T46" fmla="*/ 70 w 768"/>
                  <a:gd name="T47" fmla="*/ 428 h 535"/>
                  <a:gd name="T48" fmla="*/ 121 w 768"/>
                  <a:gd name="T49" fmla="*/ 405 h 535"/>
                  <a:gd name="T50" fmla="*/ 203 w 768"/>
                  <a:gd name="T51" fmla="*/ 368 h 535"/>
                  <a:gd name="T52" fmla="*/ 294 w 768"/>
                  <a:gd name="T53" fmla="*/ 326 h 535"/>
                  <a:gd name="T54" fmla="*/ 319 w 768"/>
                  <a:gd name="T55" fmla="*/ 315 h 535"/>
                  <a:gd name="T56" fmla="*/ 341 w 768"/>
                  <a:gd name="T57" fmla="*/ 310 h 535"/>
                  <a:gd name="T58" fmla="*/ 397 w 768"/>
                  <a:gd name="T59" fmla="*/ 301 h 535"/>
                  <a:gd name="T60" fmla="*/ 447 w 768"/>
                  <a:gd name="T61" fmla="*/ 294 h 535"/>
                  <a:gd name="T62" fmla="*/ 498 w 768"/>
                  <a:gd name="T63" fmla="*/ 286 h 535"/>
                  <a:gd name="T64" fmla="*/ 502 w 768"/>
                  <a:gd name="T65" fmla="*/ 283 h 535"/>
                  <a:gd name="T66" fmla="*/ 556 w 768"/>
                  <a:gd name="T67" fmla="*/ 214 h 535"/>
                  <a:gd name="T68" fmla="*/ 626 w 768"/>
                  <a:gd name="T69" fmla="*/ 122 h 535"/>
                  <a:gd name="T70" fmla="*/ 642 w 768"/>
                  <a:gd name="T71" fmla="*/ 10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8" h="535">
                    <a:moveTo>
                      <a:pt x="642" y="101"/>
                    </a:moveTo>
                    <a:cubicBezTo>
                      <a:pt x="629" y="91"/>
                      <a:pt x="616" y="82"/>
                      <a:pt x="603" y="72"/>
                    </a:cubicBezTo>
                    <a:cubicBezTo>
                      <a:pt x="658" y="48"/>
                      <a:pt x="713" y="24"/>
                      <a:pt x="768" y="0"/>
                    </a:cubicBezTo>
                    <a:cubicBezTo>
                      <a:pt x="761" y="60"/>
                      <a:pt x="755" y="119"/>
                      <a:pt x="748" y="179"/>
                    </a:cubicBezTo>
                    <a:cubicBezTo>
                      <a:pt x="741" y="174"/>
                      <a:pt x="734" y="169"/>
                      <a:pt x="728" y="165"/>
                    </a:cubicBezTo>
                    <a:cubicBezTo>
                      <a:pt x="723" y="160"/>
                      <a:pt x="717" y="156"/>
                      <a:pt x="711" y="152"/>
                    </a:cubicBezTo>
                    <a:cubicBezTo>
                      <a:pt x="709" y="150"/>
                      <a:pt x="708" y="151"/>
                      <a:pt x="706" y="153"/>
                    </a:cubicBezTo>
                    <a:cubicBezTo>
                      <a:pt x="682" y="184"/>
                      <a:pt x="658" y="215"/>
                      <a:pt x="634" y="247"/>
                    </a:cubicBezTo>
                    <a:cubicBezTo>
                      <a:pt x="610" y="279"/>
                      <a:pt x="585" y="311"/>
                      <a:pt x="560" y="343"/>
                    </a:cubicBezTo>
                    <a:cubicBezTo>
                      <a:pt x="556" y="348"/>
                      <a:pt x="552" y="354"/>
                      <a:pt x="548" y="359"/>
                    </a:cubicBezTo>
                    <a:cubicBezTo>
                      <a:pt x="546" y="361"/>
                      <a:pt x="543" y="363"/>
                      <a:pt x="540" y="364"/>
                    </a:cubicBezTo>
                    <a:cubicBezTo>
                      <a:pt x="520" y="367"/>
                      <a:pt x="500" y="370"/>
                      <a:pt x="480" y="372"/>
                    </a:cubicBezTo>
                    <a:cubicBezTo>
                      <a:pt x="463" y="375"/>
                      <a:pt x="446" y="377"/>
                      <a:pt x="430" y="380"/>
                    </a:cubicBezTo>
                    <a:cubicBezTo>
                      <a:pt x="408" y="383"/>
                      <a:pt x="387" y="388"/>
                      <a:pt x="365" y="389"/>
                    </a:cubicBezTo>
                    <a:cubicBezTo>
                      <a:pt x="348" y="391"/>
                      <a:pt x="333" y="399"/>
                      <a:pt x="318" y="406"/>
                    </a:cubicBezTo>
                    <a:cubicBezTo>
                      <a:pt x="297" y="415"/>
                      <a:pt x="277" y="424"/>
                      <a:pt x="257" y="433"/>
                    </a:cubicBezTo>
                    <a:cubicBezTo>
                      <a:pt x="235" y="444"/>
                      <a:pt x="213" y="454"/>
                      <a:pt x="190" y="464"/>
                    </a:cubicBezTo>
                    <a:cubicBezTo>
                      <a:pt x="171" y="473"/>
                      <a:pt x="151" y="482"/>
                      <a:pt x="131" y="491"/>
                    </a:cubicBezTo>
                    <a:cubicBezTo>
                      <a:pt x="113" y="499"/>
                      <a:pt x="96" y="507"/>
                      <a:pt x="78" y="515"/>
                    </a:cubicBezTo>
                    <a:cubicBezTo>
                      <a:pt x="64" y="522"/>
                      <a:pt x="51" y="528"/>
                      <a:pt x="37" y="534"/>
                    </a:cubicBezTo>
                    <a:cubicBezTo>
                      <a:pt x="34" y="535"/>
                      <a:pt x="33" y="535"/>
                      <a:pt x="32" y="532"/>
                    </a:cubicBezTo>
                    <a:cubicBezTo>
                      <a:pt x="22" y="509"/>
                      <a:pt x="11" y="487"/>
                      <a:pt x="1" y="465"/>
                    </a:cubicBezTo>
                    <a:cubicBezTo>
                      <a:pt x="0" y="462"/>
                      <a:pt x="0" y="461"/>
                      <a:pt x="3" y="459"/>
                    </a:cubicBezTo>
                    <a:cubicBezTo>
                      <a:pt x="25" y="449"/>
                      <a:pt x="48" y="439"/>
                      <a:pt x="70" y="428"/>
                    </a:cubicBezTo>
                    <a:cubicBezTo>
                      <a:pt x="87" y="421"/>
                      <a:pt x="104" y="413"/>
                      <a:pt x="121" y="405"/>
                    </a:cubicBezTo>
                    <a:cubicBezTo>
                      <a:pt x="148" y="393"/>
                      <a:pt x="175" y="380"/>
                      <a:pt x="203" y="368"/>
                    </a:cubicBezTo>
                    <a:cubicBezTo>
                      <a:pt x="233" y="354"/>
                      <a:pt x="264" y="340"/>
                      <a:pt x="294" y="326"/>
                    </a:cubicBezTo>
                    <a:cubicBezTo>
                      <a:pt x="302" y="323"/>
                      <a:pt x="311" y="318"/>
                      <a:pt x="319" y="315"/>
                    </a:cubicBezTo>
                    <a:cubicBezTo>
                      <a:pt x="326" y="313"/>
                      <a:pt x="334" y="311"/>
                      <a:pt x="341" y="310"/>
                    </a:cubicBezTo>
                    <a:cubicBezTo>
                      <a:pt x="360" y="307"/>
                      <a:pt x="378" y="304"/>
                      <a:pt x="397" y="301"/>
                    </a:cubicBezTo>
                    <a:cubicBezTo>
                      <a:pt x="413" y="299"/>
                      <a:pt x="430" y="297"/>
                      <a:pt x="447" y="294"/>
                    </a:cubicBezTo>
                    <a:cubicBezTo>
                      <a:pt x="464" y="292"/>
                      <a:pt x="481" y="289"/>
                      <a:pt x="498" y="286"/>
                    </a:cubicBezTo>
                    <a:cubicBezTo>
                      <a:pt x="499" y="286"/>
                      <a:pt x="501" y="284"/>
                      <a:pt x="502" y="283"/>
                    </a:cubicBezTo>
                    <a:cubicBezTo>
                      <a:pt x="520" y="260"/>
                      <a:pt x="538" y="237"/>
                      <a:pt x="556" y="214"/>
                    </a:cubicBezTo>
                    <a:cubicBezTo>
                      <a:pt x="579" y="183"/>
                      <a:pt x="603" y="153"/>
                      <a:pt x="626" y="122"/>
                    </a:cubicBezTo>
                    <a:cubicBezTo>
                      <a:pt x="631" y="115"/>
                      <a:pt x="637" y="108"/>
                      <a:pt x="642" y="101"/>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51">
                <a:extLst>
                  <a:ext uri="{FF2B5EF4-FFF2-40B4-BE49-F238E27FC236}">
                    <a16:creationId xmlns:a16="http://schemas.microsoft.com/office/drawing/2014/main" id="{052C6A6A-9A3B-49D5-AD99-9F5B55630A0F}"/>
                  </a:ext>
                </a:extLst>
              </p:cNvPr>
              <p:cNvSpPr>
                <a:spLocks/>
              </p:cNvSpPr>
              <p:nvPr/>
            </p:nvSpPr>
            <p:spPr bwMode="auto">
              <a:xfrm>
                <a:off x="2689782" y="2736547"/>
                <a:ext cx="1159199" cy="1918826"/>
              </a:xfrm>
              <a:custGeom>
                <a:avLst/>
                <a:gdLst>
                  <a:gd name="T0" fmla="*/ 30 w 263"/>
                  <a:gd name="T1" fmla="*/ 255 h 435"/>
                  <a:gd name="T2" fmla="*/ 19 w 263"/>
                  <a:gd name="T3" fmla="*/ 304 h 435"/>
                  <a:gd name="T4" fmla="*/ 1 w 263"/>
                  <a:gd name="T5" fmla="*/ 248 h 435"/>
                  <a:gd name="T6" fmla="*/ 34 w 263"/>
                  <a:gd name="T7" fmla="*/ 202 h 435"/>
                  <a:gd name="T8" fmla="*/ 48 w 263"/>
                  <a:gd name="T9" fmla="*/ 175 h 435"/>
                  <a:gd name="T10" fmla="*/ 40 w 263"/>
                  <a:gd name="T11" fmla="*/ 122 h 435"/>
                  <a:gd name="T12" fmla="*/ 93 w 263"/>
                  <a:gd name="T13" fmla="*/ 150 h 435"/>
                  <a:gd name="T14" fmla="*/ 88 w 263"/>
                  <a:gd name="T15" fmla="*/ 186 h 435"/>
                  <a:gd name="T16" fmla="*/ 129 w 263"/>
                  <a:gd name="T17" fmla="*/ 188 h 435"/>
                  <a:gd name="T18" fmla="*/ 154 w 263"/>
                  <a:gd name="T19" fmla="*/ 174 h 435"/>
                  <a:gd name="T20" fmla="*/ 158 w 263"/>
                  <a:gd name="T21" fmla="*/ 15 h 435"/>
                  <a:gd name="T22" fmla="*/ 178 w 263"/>
                  <a:gd name="T23" fmla="*/ 13 h 435"/>
                  <a:gd name="T24" fmla="*/ 255 w 263"/>
                  <a:gd name="T25" fmla="*/ 22 h 435"/>
                  <a:gd name="T26" fmla="*/ 252 w 263"/>
                  <a:gd name="T27" fmla="*/ 38 h 435"/>
                  <a:gd name="T28" fmla="*/ 243 w 263"/>
                  <a:gd name="T29" fmla="*/ 55 h 435"/>
                  <a:gd name="T30" fmla="*/ 263 w 263"/>
                  <a:gd name="T31" fmla="*/ 84 h 435"/>
                  <a:gd name="T32" fmla="*/ 183 w 263"/>
                  <a:gd name="T33" fmla="*/ 84 h 435"/>
                  <a:gd name="T34" fmla="*/ 178 w 263"/>
                  <a:gd name="T35" fmla="*/ 157 h 435"/>
                  <a:gd name="T36" fmla="*/ 190 w 263"/>
                  <a:gd name="T37" fmla="*/ 174 h 435"/>
                  <a:gd name="T38" fmla="*/ 178 w 263"/>
                  <a:gd name="T39" fmla="*/ 199 h 435"/>
                  <a:gd name="T40" fmla="*/ 169 w 263"/>
                  <a:gd name="T41" fmla="*/ 225 h 435"/>
                  <a:gd name="T42" fmla="*/ 158 w 263"/>
                  <a:gd name="T43" fmla="*/ 205 h 435"/>
                  <a:gd name="T44" fmla="*/ 135 w 263"/>
                  <a:gd name="T45" fmla="*/ 217 h 435"/>
                  <a:gd name="T46" fmla="*/ 91 w 263"/>
                  <a:gd name="T47" fmla="*/ 217 h 435"/>
                  <a:gd name="T48" fmla="*/ 95 w 263"/>
                  <a:gd name="T49" fmla="*/ 276 h 435"/>
                  <a:gd name="T50" fmla="*/ 102 w 263"/>
                  <a:gd name="T51" fmla="*/ 292 h 435"/>
                  <a:gd name="T52" fmla="*/ 149 w 263"/>
                  <a:gd name="T53" fmla="*/ 312 h 435"/>
                  <a:gd name="T54" fmla="*/ 171 w 263"/>
                  <a:gd name="T55" fmla="*/ 381 h 435"/>
                  <a:gd name="T56" fmla="*/ 140 w 263"/>
                  <a:gd name="T57" fmla="*/ 364 h 435"/>
                  <a:gd name="T58" fmla="*/ 120 w 263"/>
                  <a:gd name="T59" fmla="*/ 330 h 435"/>
                  <a:gd name="T60" fmla="*/ 89 w 263"/>
                  <a:gd name="T61" fmla="*/ 321 h 435"/>
                  <a:gd name="T62" fmla="*/ 92 w 263"/>
                  <a:gd name="T63" fmla="*/ 365 h 435"/>
                  <a:gd name="T64" fmla="*/ 63 w 263"/>
                  <a:gd name="T65" fmla="*/ 423 h 435"/>
                  <a:gd name="T66" fmla="*/ 35 w 263"/>
                  <a:gd name="T67" fmla="*/ 408 h 435"/>
                  <a:gd name="T68" fmla="*/ 60 w 263"/>
                  <a:gd name="T69" fmla="*/ 359 h 435"/>
                  <a:gd name="T70" fmla="*/ 53 w 263"/>
                  <a:gd name="T71" fmla="*/ 320 h 435"/>
                  <a:gd name="T72" fmla="*/ 41 w 263"/>
                  <a:gd name="T73" fmla="*/ 24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435">
                    <a:moveTo>
                      <a:pt x="40" y="239"/>
                    </a:moveTo>
                    <a:cubicBezTo>
                      <a:pt x="33" y="241"/>
                      <a:pt x="29" y="249"/>
                      <a:pt x="30" y="255"/>
                    </a:cubicBezTo>
                    <a:cubicBezTo>
                      <a:pt x="31" y="267"/>
                      <a:pt x="32" y="278"/>
                      <a:pt x="32" y="290"/>
                    </a:cubicBezTo>
                    <a:cubicBezTo>
                      <a:pt x="32" y="298"/>
                      <a:pt x="27" y="304"/>
                      <a:pt x="19" y="304"/>
                    </a:cubicBezTo>
                    <a:cubicBezTo>
                      <a:pt x="11" y="305"/>
                      <a:pt x="5" y="300"/>
                      <a:pt x="4" y="291"/>
                    </a:cubicBezTo>
                    <a:cubicBezTo>
                      <a:pt x="3" y="277"/>
                      <a:pt x="3" y="262"/>
                      <a:pt x="1" y="248"/>
                    </a:cubicBezTo>
                    <a:cubicBezTo>
                      <a:pt x="0" y="240"/>
                      <a:pt x="2" y="235"/>
                      <a:pt x="7" y="230"/>
                    </a:cubicBezTo>
                    <a:cubicBezTo>
                      <a:pt x="17" y="221"/>
                      <a:pt x="25" y="211"/>
                      <a:pt x="34" y="202"/>
                    </a:cubicBezTo>
                    <a:cubicBezTo>
                      <a:pt x="36" y="200"/>
                      <a:pt x="37" y="199"/>
                      <a:pt x="37" y="197"/>
                    </a:cubicBezTo>
                    <a:cubicBezTo>
                      <a:pt x="38" y="189"/>
                      <a:pt x="40" y="181"/>
                      <a:pt x="48" y="175"/>
                    </a:cubicBezTo>
                    <a:cubicBezTo>
                      <a:pt x="35" y="168"/>
                      <a:pt x="29" y="157"/>
                      <a:pt x="30" y="143"/>
                    </a:cubicBezTo>
                    <a:cubicBezTo>
                      <a:pt x="30" y="135"/>
                      <a:pt x="34" y="128"/>
                      <a:pt x="40" y="122"/>
                    </a:cubicBezTo>
                    <a:cubicBezTo>
                      <a:pt x="52" y="111"/>
                      <a:pt x="72" y="111"/>
                      <a:pt x="84" y="123"/>
                    </a:cubicBezTo>
                    <a:cubicBezTo>
                      <a:pt x="91" y="131"/>
                      <a:pt x="94" y="139"/>
                      <a:pt x="93" y="150"/>
                    </a:cubicBezTo>
                    <a:cubicBezTo>
                      <a:pt x="92" y="160"/>
                      <a:pt x="86" y="168"/>
                      <a:pt x="78" y="173"/>
                    </a:cubicBezTo>
                    <a:cubicBezTo>
                      <a:pt x="82" y="178"/>
                      <a:pt x="84" y="182"/>
                      <a:pt x="88" y="186"/>
                    </a:cubicBezTo>
                    <a:cubicBezTo>
                      <a:pt x="88" y="187"/>
                      <a:pt x="90" y="188"/>
                      <a:pt x="92" y="188"/>
                    </a:cubicBezTo>
                    <a:cubicBezTo>
                      <a:pt x="104" y="188"/>
                      <a:pt x="117" y="188"/>
                      <a:pt x="129" y="188"/>
                    </a:cubicBezTo>
                    <a:cubicBezTo>
                      <a:pt x="131" y="188"/>
                      <a:pt x="133" y="187"/>
                      <a:pt x="135" y="186"/>
                    </a:cubicBezTo>
                    <a:cubicBezTo>
                      <a:pt x="141" y="182"/>
                      <a:pt x="147" y="178"/>
                      <a:pt x="154" y="174"/>
                    </a:cubicBezTo>
                    <a:cubicBezTo>
                      <a:pt x="157" y="172"/>
                      <a:pt x="158" y="169"/>
                      <a:pt x="158" y="165"/>
                    </a:cubicBezTo>
                    <a:cubicBezTo>
                      <a:pt x="158" y="115"/>
                      <a:pt x="158" y="65"/>
                      <a:pt x="158" y="15"/>
                    </a:cubicBezTo>
                    <a:cubicBezTo>
                      <a:pt x="158" y="11"/>
                      <a:pt x="159" y="6"/>
                      <a:pt x="163" y="4"/>
                    </a:cubicBezTo>
                    <a:cubicBezTo>
                      <a:pt x="170" y="0"/>
                      <a:pt x="178" y="4"/>
                      <a:pt x="178" y="13"/>
                    </a:cubicBezTo>
                    <a:cubicBezTo>
                      <a:pt x="179" y="22"/>
                      <a:pt x="179" y="22"/>
                      <a:pt x="187" y="22"/>
                    </a:cubicBezTo>
                    <a:cubicBezTo>
                      <a:pt x="210" y="22"/>
                      <a:pt x="232" y="22"/>
                      <a:pt x="255" y="22"/>
                    </a:cubicBezTo>
                    <a:cubicBezTo>
                      <a:pt x="257" y="22"/>
                      <a:pt x="259" y="22"/>
                      <a:pt x="263" y="22"/>
                    </a:cubicBezTo>
                    <a:cubicBezTo>
                      <a:pt x="259" y="28"/>
                      <a:pt x="255" y="33"/>
                      <a:pt x="252" y="38"/>
                    </a:cubicBezTo>
                    <a:cubicBezTo>
                      <a:pt x="249" y="42"/>
                      <a:pt x="246" y="46"/>
                      <a:pt x="244" y="49"/>
                    </a:cubicBezTo>
                    <a:cubicBezTo>
                      <a:pt x="242" y="51"/>
                      <a:pt x="242" y="53"/>
                      <a:pt x="243" y="55"/>
                    </a:cubicBezTo>
                    <a:cubicBezTo>
                      <a:pt x="249" y="63"/>
                      <a:pt x="254" y="71"/>
                      <a:pt x="260" y="79"/>
                    </a:cubicBezTo>
                    <a:cubicBezTo>
                      <a:pt x="261" y="80"/>
                      <a:pt x="262" y="82"/>
                      <a:pt x="263" y="84"/>
                    </a:cubicBezTo>
                    <a:cubicBezTo>
                      <a:pt x="260" y="84"/>
                      <a:pt x="259" y="84"/>
                      <a:pt x="257" y="84"/>
                    </a:cubicBezTo>
                    <a:cubicBezTo>
                      <a:pt x="232" y="84"/>
                      <a:pt x="208" y="84"/>
                      <a:pt x="183" y="84"/>
                    </a:cubicBezTo>
                    <a:cubicBezTo>
                      <a:pt x="179" y="84"/>
                      <a:pt x="178" y="85"/>
                      <a:pt x="178" y="89"/>
                    </a:cubicBezTo>
                    <a:cubicBezTo>
                      <a:pt x="178" y="112"/>
                      <a:pt x="178" y="134"/>
                      <a:pt x="178" y="157"/>
                    </a:cubicBezTo>
                    <a:cubicBezTo>
                      <a:pt x="178" y="160"/>
                      <a:pt x="179" y="161"/>
                      <a:pt x="182" y="163"/>
                    </a:cubicBezTo>
                    <a:cubicBezTo>
                      <a:pt x="187" y="164"/>
                      <a:pt x="190" y="168"/>
                      <a:pt x="190" y="174"/>
                    </a:cubicBezTo>
                    <a:cubicBezTo>
                      <a:pt x="191" y="180"/>
                      <a:pt x="189" y="185"/>
                      <a:pt x="184" y="188"/>
                    </a:cubicBezTo>
                    <a:cubicBezTo>
                      <a:pt x="179" y="190"/>
                      <a:pt x="178" y="194"/>
                      <a:pt x="178" y="199"/>
                    </a:cubicBezTo>
                    <a:cubicBezTo>
                      <a:pt x="178" y="204"/>
                      <a:pt x="178" y="210"/>
                      <a:pt x="178" y="215"/>
                    </a:cubicBezTo>
                    <a:cubicBezTo>
                      <a:pt x="178" y="222"/>
                      <a:pt x="175" y="225"/>
                      <a:pt x="169" y="225"/>
                    </a:cubicBezTo>
                    <a:cubicBezTo>
                      <a:pt x="163" y="226"/>
                      <a:pt x="159" y="222"/>
                      <a:pt x="158" y="216"/>
                    </a:cubicBezTo>
                    <a:cubicBezTo>
                      <a:pt x="158" y="213"/>
                      <a:pt x="158" y="210"/>
                      <a:pt x="158" y="205"/>
                    </a:cubicBezTo>
                    <a:cubicBezTo>
                      <a:pt x="153" y="209"/>
                      <a:pt x="149" y="212"/>
                      <a:pt x="144" y="214"/>
                    </a:cubicBezTo>
                    <a:cubicBezTo>
                      <a:pt x="142" y="216"/>
                      <a:pt x="138" y="217"/>
                      <a:pt x="135" y="217"/>
                    </a:cubicBezTo>
                    <a:cubicBezTo>
                      <a:pt x="122" y="217"/>
                      <a:pt x="109" y="217"/>
                      <a:pt x="96" y="216"/>
                    </a:cubicBezTo>
                    <a:cubicBezTo>
                      <a:pt x="94" y="216"/>
                      <a:pt x="93" y="217"/>
                      <a:pt x="91" y="217"/>
                    </a:cubicBezTo>
                    <a:cubicBezTo>
                      <a:pt x="92" y="225"/>
                      <a:pt x="92" y="234"/>
                      <a:pt x="93" y="243"/>
                    </a:cubicBezTo>
                    <a:cubicBezTo>
                      <a:pt x="94" y="254"/>
                      <a:pt x="94" y="265"/>
                      <a:pt x="95" y="276"/>
                    </a:cubicBezTo>
                    <a:cubicBezTo>
                      <a:pt x="96" y="279"/>
                      <a:pt x="96" y="282"/>
                      <a:pt x="96" y="285"/>
                    </a:cubicBezTo>
                    <a:cubicBezTo>
                      <a:pt x="96" y="289"/>
                      <a:pt x="99" y="290"/>
                      <a:pt x="102" y="292"/>
                    </a:cubicBezTo>
                    <a:cubicBezTo>
                      <a:pt x="115" y="295"/>
                      <a:pt x="128" y="299"/>
                      <a:pt x="140" y="303"/>
                    </a:cubicBezTo>
                    <a:cubicBezTo>
                      <a:pt x="143" y="305"/>
                      <a:pt x="147" y="309"/>
                      <a:pt x="149" y="312"/>
                    </a:cubicBezTo>
                    <a:cubicBezTo>
                      <a:pt x="157" y="328"/>
                      <a:pt x="165" y="344"/>
                      <a:pt x="174" y="360"/>
                    </a:cubicBezTo>
                    <a:cubicBezTo>
                      <a:pt x="178" y="367"/>
                      <a:pt x="177" y="376"/>
                      <a:pt x="171" y="381"/>
                    </a:cubicBezTo>
                    <a:cubicBezTo>
                      <a:pt x="165" y="385"/>
                      <a:pt x="155" y="386"/>
                      <a:pt x="150" y="380"/>
                    </a:cubicBezTo>
                    <a:cubicBezTo>
                      <a:pt x="146" y="375"/>
                      <a:pt x="144" y="370"/>
                      <a:pt x="140" y="364"/>
                    </a:cubicBezTo>
                    <a:cubicBezTo>
                      <a:pt x="135" y="354"/>
                      <a:pt x="130" y="344"/>
                      <a:pt x="125" y="335"/>
                    </a:cubicBezTo>
                    <a:cubicBezTo>
                      <a:pt x="124" y="333"/>
                      <a:pt x="122" y="330"/>
                      <a:pt x="120" y="330"/>
                    </a:cubicBezTo>
                    <a:cubicBezTo>
                      <a:pt x="110" y="327"/>
                      <a:pt x="101" y="324"/>
                      <a:pt x="91" y="321"/>
                    </a:cubicBezTo>
                    <a:cubicBezTo>
                      <a:pt x="91" y="321"/>
                      <a:pt x="90" y="321"/>
                      <a:pt x="89" y="321"/>
                    </a:cubicBezTo>
                    <a:cubicBezTo>
                      <a:pt x="89" y="327"/>
                      <a:pt x="90" y="334"/>
                      <a:pt x="90" y="340"/>
                    </a:cubicBezTo>
                    <a:cubicBezTo>
                      <a:pt x="91" y="348"/>
                      <a:pt x="93" y="357"/>
                      <a:pt x="92" y="365"/>
                    </a:cubicBezTo>
                    <a:cubicBezTo>
                      <a:pt x="91" y="371"/>
                      <a:pt x="88" y="378"/>
                      <a:pt x="85" y="383"/>
                    </a:cubicBezTo>
                    <a:cubicBezTo>
                      <a:pt x="78" y="397"/>
                      <a:pt x="70" y="410"/>
                      <a:pt x="63" y="423"/>
                    </a:cubicBezTo>
                    <a:cubicBezTo>
                      <a:pt x="58" y="432"/>
                      <a:pt x="49" y="435"/>
                      <a:pt x="41" y="431"/>
                    </a:cubicBezTo>
                    <a:cubicBezTo>
                      <a:pt x="33" y="426"/>
                      <a:pt x="30" y="417"/>
                      <a:pt x="35" y="408"/>
                    </a:cubicBezTo>
                    <a:cubicBezTo>
                      <a:pt x="43" y="394"/>
                      <a:pt x="51" y="379"/>
                      <a:pt x="59" y="365"/>
                    </a:cubicBezTo>
                    <a:cubicBezTo>
                      <a:pt x="60" y="363"/>
                      <a:pt x="60" y="361"/>
                      <a:pt x="60" y="359"/>
                    </a:cubicBezTo>
                    <a:cubicBezTo>
                      <a:pt x="60" y="349"/>
                      <a:pt x="59" y="340"/>
                      <a:pt x="58" y="330"/>
                    </a:cubicBezTo>
                    <a:cubicBezTo>
                      <a:pt x="58" y="326"/>
                      <a:pt x="57" y="323"/>
                      <a:pt x="53" y="320"/>
                    </a:cubicBezTo>
                    <a:cubicBezTo>
                      <a:pt x="48" y="316"/>
                      <a:pt x="46" y="309"/>
                      <a:pt x="45" y="302"/>
                    </a:cubicBezTo>
                    <a:cubicBezTo>
                      <a:pt x="44" y="282"/>
                      <a:pt x="42" y="262"/>
                      <a:pt x="41" y="242"/>
                    </a:cubicBezTo>
                    <a:cubicBezTo>
                      <a:pt x="41" y="241"/>
                      <a:pt x="41" y="240"/>
                      <a:pt x="40" y="239"/>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52">
                <a:extLst>
                  <a:ext uri="{FF2B5EF4-FFF2-40B4-BE49-F238E27FC236}">
                    <a16:creationId xmlns:a16="http://schemas.microsoft.com/office/drawing/2014/main" id="{C717616D-9B5D-47BC-B2A7-7590DDD9CF3A}"/>
                  </a:ext>
                </a:extLst>
              </p:cNvPr>
              <p:cNvSpPr>
                <a:spLocks/>
              </p:cNvSpPr>
              <p:nvPr/>
            </p:nvSpPr>
            <p:spPr bwMode="auto">
              <a:xfrm>
                <a:off x="1111250" y="4178960"/>
                <a:ext cx="656441" cy="1124072"/>
              </a:xfrm>
              <a:custGeom>
                <a:avLst/>
                <a:gdLst>
                  <a:gd name="T0" fmla="*/ 72 w 149"/>
                  <a:gd name="T1" fmla="*/ 163 h 255"/>
                  <a:gd name="T2" fmla="*/ 74 w 149"/>
                  <a:gd name="T3" fmla="*/ 182 h 255"/>
                  <a:gd name="T4" fmla="*/ 75 w 149"/>
                  <a:gd name="T5" fmla="*/ 198 h 255"/>
                  <a:gd name="T6" fmla="*/ 71 w 149"/>
                  <a:gd name="T7" fmla="*/ 211 h 255"/>
                  <a:gd name="T8" fmla="*/ 54 w 149"/>
                  <a:gd name="T9" fmla="*/ 244 h 255"/>
                  <a:gd name="T10" fmla="*/ 35 w 149"/>
                  <a:gd name="T11" fmla="*/ 250 h 255"/>
                  <a:gd name="T12" fmla="*/ 33 w 149"/>
                  <a:gd name="T13" fmla="*/ 232 h 255"/>
                  <a:gd name="T14" fmla="*/ 49 w 149"/>
                  <a:gd name="T15" fmla="*/ 199 h 255"/>
                  <a:gd name="T16" fmla="*/ 51 w 149"/>
                  <a:gd name="T17" fmla="*/ 193 h 255"/>
                  <a:gd name="T18" fmla="*/ 48 w 149"/>
                  <a:gd name="T19" fmla="*/ 170 h 255"/>
                  <a:gd name="T20" fmla="*/ 45 w 149"/>
                  <a:gd name="T21" fmla="*/ 165 h 255"/>
                  <a:gd name="T22" fmla="*/ 37 w 149"/>
                  <a:gd name="T23" fmla="*/ 149 h 255"/>
                  <a:gd name="T24" fmla="*/ 33 w 149"/>
                  <a:gd name="T25" fmla="*/ 106 h 255"/>
                  <a:gd name="T26" fmla="*/ 32 w 149"/>
                  <a:gd name="T27" fmla="*/ 101 h 255"/>
                  <a:gd name="T28" fmla="*/ 24 w 149"/>
                  <a:gd name="T29" fmla="*/ 116 h 255"/>
                  <a:gd name="T30" fmla="*/ 27 w 149"/>
                  <a:gd name="T31" fmla="*/ 141 h 255"/>
                  <a:gd name="T32" fmla="*/ 11 w 149"/>
                  <a:gd name="T33" fmla="*/ 152 h 255"/>
                  <a:gd name="T34" fmla="*/ 5 w 149"/>
                  <a:gd name="T35" fmla="*/ 141 h 255"/>
                  <a:gd name="T36" fmla="*/ 2 w 149"/>
                  <a:gd name="T37" fmla="*/ 114 h 255"/>
                  <a:gd name="T38" fmla="*/ 9 w 149"/>
                  <a:gd name="T39" fmla="*/ 91 h 255"/>
                  <a:gd name="T40" fmla="*/ 27 w 149"/>
                  <a:gd name="T41" fmla="*/ 72 h 255"/>
                  <a:gd name="T42" fmla="*/ 29 w 149"/>
                  <a:gd name="T43" fmla="*/ 68 h 255"/>
                  <a:gd name="T44" fmla="*/ 36 w 149"/>
                  <a:gd name="T45" fmla="*/ 51 h 255"/>
                  <a:gd name="T46" fmla="*/ 22 w 149"/>
                  <a:gd name="T47" fmla="*/ 23 h 255"/>
                  <a:gd name="T48" fmla="*/ 34 w 149"/>
                  <a:gd name="T49" fmla="*/ 7 h 255"/>
                  <a:gd name="T50" fmla="*/ 68 w 149"/>
                  <a:gd name="T51" fmla="*/ 16 h 255"/>
                  <a:gd name="T52" fmla="*/ 60 w 149"/>
                  <a:gd name="T53" fmla="*/ 48 h 255"/>
                  <a:gd name="T54" fmla="*/ 68 w 149"/>
                  <a:gd name="T55" fmla="*/ 59 h 255"/>
                  <a:gd name="T56" fmla="*/ 71 w 149"/>
                  <a:gd name="T57" fmla="*/ 60 h 255"/>
                  <a:gd name="T58" fmla="*/ 100 w 149"/>
                  <a:gd name="T59" fmla="*/ 60 h 255"/>
                  <a:gd name="T60" fmla="*/ 105 w 149"/>
                  <a:gd name="T61" fmla="*/ 58 h 255"/>
                  <a:gd name="T62" fmla="*/ 129 w 149"/>
                  <a:gd name="T63" fmla="*/ 40 h 255"/>
                  <a:gd name="T64" fmla="*/ 146 w 149"/>
                  <a:gd name="T65" fmla="*/ 42 h 255"/>
                  <a:gd name="T66" fmla="*/ 143 w 149"/>
                  <a:gd name="T67" fmla="*/ 58 h 255"/>
                  <a:gd name="T68" fmla="*/ 112 w 149"/>
                  <a:gd name="T69" fmla="*/ 80 h 255"/>
                  <a:gd name="T70" fmla="*/ 106 w 149"/>
                  <a:gd name="T71" fmla="*/ 82 h 255"/>
                  <a:gd name="T72" fmla="*/ 77 w 149"/>
                  <a:gd name="T73" fmla="*/ 82 h 255"/>
                  <a:gd name="T74" fmla="*/ 71 w 149"/>
                  <a:gd name="T75" fmla="*/ 82 h 255"/>
                  <a:gd name="T76" fmla="*/ 73 w 149"/>
                  <a:gd name="T77" fmla="*/ 105 h 255"/>
                  <a:gd name="T78" fmla="*/ 76 w 149"/>
                  <a:gd name="T79" fmla="*/ 133 h 255"/>
                  <a:gd name="T80" fmla="*/ 82 w 149"/>
                  <a:gd name="T81" fmla="*/ 141 h 255"/>
                  <a:gd name="T82" fmla="*/ 109 w 149"/>
                  <a:gd name="T83" fmla="*/ 149 h 255"/>
                  <a:gd name="T84" fmla="*/ 118 w 149"/>
                  <a:gd name="T85" fmla="*/ 155 h 255"/>
                  <a:gd name="T86" fmla="*/ 140 w 149"/>
                  <a:gd name="T87" fmla="*/ 193 h 255"/>
                  <a:gd name="T88" fmla="*/ 135 w 149"/>
                  <a:gd name="T89" fmla="*/ 210 h 255"/>
                  <a:gd name="T90" fmla="*/ 118 w 149"/>
                  <a:gd name="T91" fmla="*/ 205 h 255"/>
                  <a:gd name="T92" fmla="*/ 101 w 149"/>
                  <a:gd name="T93" fmla="*/ 174 h 255"/>
                  <a:gd name="T94" fmla="*/ 97 w 149"/>
                  <a:gd name="T95" fmla="*/ 171 h 255"/>
                  <a:gd name="T96" fmla="*/ 72 w 149"/>
                  <a:gd name="T97" fmla="*/ 16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255">
                    <a:moveTo>
                      <a:pt x="72" y="163"/>
                    </a:moveTo>
                    <a:cubicBezTo>
                      <a:pt x="72" y="170"/>
                      <a:pt x="73" y="176"/>
                      <a:pt x="74" y="182"/>
                    </a:cubicBezTo>
                    <a:cubicBezTo>
                      <a:pt x="74" y="187"/>
                      <a:pt x="76" y="193"/>
                      <a:pt x="75" y="198"/>
                    </a:cubicBezTo>
                    <a:cubicBezTo>
                      <a:pt x="75" y="203"/>
                      <a:pt x="73" y="207"/>
                      <a:pt x="71" y="211"/>
                    </a:cubicBezTo>
                    <a:cubicBezTo>
                      <a:pt x="66" y="222"/>
                      <a:pt x="60" y="233"/>
                      <a:pt x="54" y="244"/>
                    </a:cubicBezTo>
                    <a:cubicBezTo>
                      <a:pt x="50" y="252"/>
                      <a:pt x="42" y="255"/>
                      <a:pt x="35" y="250"/>
                    </a:cubicBezTo>
                    <a:cubicBezTo>
                      <a:pt x="30" y="246"/>
                      <a:pt x="29" y="239"/>
                      <a:pt x="33" y="232"/>
                    </a:cubicBezTo>
                    <a:cubicBezTo>
                      <a:pt x="38" y="221"/>
                      <a:pt x="44" y="210"/>
                      <a:pt x="49" y="199"/>
                    </a:cubicBezTo>
                    <a:cubicBezTo>
                      <a:pt x="50" y="197"/>
                      <a:pt x="51" y="195"/>
                      <a:pt x="51" y="193"/>
                    </a:cubicBezTo>
                    <a:cubicBezTo>
                      <a:pt x="50" y="185"/>
                      <a:pt x="49" y="177"/>
                      <a:pt x="48" y="170"/>
                    </a:cubicBezTo>
                    <a:cubicBezTo>
                      <a:pt x="48" y="168"/>
                      <a:pt x="47" y="166"/>
                      <a:pt x="45" y="165"/>
                    </a:cubicBezTo>
                    <a:cubicBezTo>
                      <a:pt x="40" y="161"/>
                      <a:pt x="38" y="155"/>
                      <a:pt x="37" y="149"/>
                    </a:cubicBezTo>
                    <a:cubicBezTo>
                      <a:pt x="36" y="134"/>
                      <a:pt x="35" y="120"/>
                      <a:pt x="33" y="106"/>
                    </a:cubicBezTo>
                    <a:cubicBezTo>
                      <a:pt x="33" y="105"/>
                      <a:pt x="32" y="103"/>
                      <a:pt x="32" y="101"/>
                    </a:cubicBezTo>
                    <a:cubicBezTo>
                      <a:pt x="27" y="105"/>
                      <a:pt x="23" y="109"/>
                      <a:pt x="24" y="116"/>
                    </a:cubicBezTo>
                    <a:cubicBezTo>
                      <a:pt x="26" y="124"/>
                      <a:pt x="26" y="132"/>
                      <a:pt x="27" y="141"/>
                    </a:cubicBezTo>
                    <a:cubicBezTo>
                      <a:pt x="28" y="150"/>
                      <a:pt x="20" y="155"/>
                      <a:pt x="11" y="152"/>
                    </a:cubicBezTo>
                    <a:cubicBezTo>
                      <a:pt x="7" y="150"/>
                      <a:pt x="5" y="146"/>
                      <a:pt x="5" y="141"/>
                    </a:cubicBezTo>
                    <a:cubicBezTo>
                      <a:pt x="4" y="132"/>
                      <a:pt x="4" y="123"/>
                      <a:pt x="2" y="114"/>
                    </a:cubicBezTo>
                    <a:cubicBezTo>
                      <a:pt x="0" y="104"/>
                      <a:pt x="3" y="98"/>
                      <a:pt x="9" y="91"/>
                    </a:cubicBezTo>
                    <a:cubicBezTo>
                      <a:pt x="16" y="85"/>
                      <a:pt x="21" y="79"/>
                      <a:pt x="27" y="72"/>
                    </a:cubicBezTo>
                    <a:cubicBezTo>
                      <a:pt x="28" y="71"/>
                      <a:pt x="29" y="69"/>
                      <a:pt x="29" y="68"/>
                    </a:cubicBezTo>
                    <a:cubicBezTo>
                      <a:pt x="29" y="61"/>
                      <a:pt x="32" y="56"/>
                      <a:pt x="36" y="51"/>
                    </a:cubicBezTo>
                    <a:cubicBezTo>
                      <a:pt x="26" y="45"/>
                      <a:pt x="20" y="36"/>
                      <a:pt x="22" y="23"/>
                    </a:cubicBezTo>
                    <a:cubicBezTo>
                      <a:pt x="24" y="16"/>
                      <a:pt x="28" y="10"/>
                      <a:pt x="34" y="7"/>
                    </a:cubicBezTo>
                    <a:cubicBezTo>
                      <a:pt x="45" y="0"/>
                      <a:pt x="62" y="4"/>
                      <a:pt x="68" y="16"/>
                    </a:cubicBezTo>
                    <a:cubicBezTo>
                      <a:pt x="75" y="29"/>
                      <a:pt x="71" y="43"/>
                      <a:pt x="60" y="48"/>
                    </a:cubicBezTo>
                    <a:cubicBezTo>
                      <a:pt x="62" y="52"/>
                      <a:pt x="65" y="56"/>
                      <a:pt x="68" y="59"/>
                    </a:cubicBezTo>
                    <a:cubicBezTo>
                      <a:pt x="69" y="60"/>
                      <a:pt x="70" y="60"/>
                      <a:pt x="71" y="60"/>
                    </a:cubicBezTo>
                    <a:cubicBezTo>
                      <a:pt x="81" y="60"/>
                      <a:pt x="90" y="60"/>
                      <a:pt x="100" y="60"/>
                    </a:cubicBezTo>
                    <a:cubicBezTo>
                      <a:pt x="101" y="60"/>
                      <a:pt x="103" y="59"/>
                      <a:pt x="105" y="58"/>
                    </a:cubicBezTo>
                    <a:cubicBezTo>
                      <a:pt x="113" y="52"/>
                      <a:pt x="121" y="46"/>
                      <a:pt x="129" y="40"/>
                    </a:cubicBezTo>
                    <a:cubicBezTo>
                      <a:pt x="135" y="36"/>
                      <a:pt x="142" y="37"/>
                      <a:pt x="146" y="42"/>
                    </a:cubicBezTo>
                    <a:cubicBezTo>
                      <a:pt x="149" y="46"/>
                      <a:pt x="149" y="54"/>
                      <a:pt x="143" y="58"/>
                    </a:cubicBezTo>
                    <a:cubicBezTo>
                      <a:pt x="132" y="65"/>
                      <a:pt x="122" y="73"/>
                      <a:pt x="112" y="80"/>
                    </a:cubicBezTo>
                    <a:cubicBezTo>
                      <a:pt x="110" y="81"/>
                      <a:pt x="108" y="82"/>
                      <a:pt x="106" y="82"/>
                    </a:cubicBezTo>
                    <a:cubicBezTo>
                      <a:pt x="96" y="82"/>
                      <a:pt x="87" y="82"/>
                      <a:pt x="77" y="82"/>
                    </a:cubicBezTo>
                    <a:cubicBezTo>
                      <a:pt x="76" y="82"/>
                      <a:pt x="74" y="82"/>
                      <a:pt x="71" y="82"/>
                    </a:cubicBezTo>
                    <a:cubicBezTo>
                      <a:pt x="72" y="90"/>
                      <a:pt x="73" y="98"/>
                      <a:pt x="73" y="105"/>
                    </a:cubicBezTo>
                    <a:cubicBezTo>
                      <a:pt x="74" y="114"/>
                      <a:pt x="75" y="124"/>
                      <a:pt x="76" y="133"/>
                    </a:cubicBezTo>
                    <a:cubicBezTo>
                      <a:pt x="77" y="137"/>
                      <a:pt x="77" y="140"/>
                      <a:pt x="82" y="141"/>
                    </a:cubicBezTo>
                    <a:cubicBezTo>
                      <a:pt x="91" y="143"/>
                      <a:pt x="100" y="146"/>
                      <a:pt x="109" y="149"/>
                    </a:cubicBezTo>
                    <a:cubicBezTo>
                      <a:pt x="112" y="150"/>
                      <a:pt x="116" y="152"/>
                      <a:pt x="118" y="155"/>
                    </a:cubicBezTo>
                    <a:cubicBezTo>
                      <a:pt x="125" y="168"/>
                      <a:pt x="132" y="181"/>
                      <a:pt x="140" y="193"/>
                    </a:cubicBezTo>
                    <a:cubicBezTo>
                      <a:pt x="143" y="200"/>
                      <a:pt x="141" y="207"/>
                      <a:pt x="135" y="210"/>
                    </a:cubicBezTo>
                    <a:cubicBezTo>
                      <a:pt x="129" y="214"/>
                      <a:pt x="122" y="212"/>
                      <a:pt x="118" y="205"/>
                    </a:cubicBezTo>
                    <a:cubicBezTo>
                      <a:pt x="112" y="195"/>
                      <a:pt x="107" y="185"/>
                      <a:pt x="101" y="174"/>
                    </a:cubicBezTo>
                    <a:cubicBezTo>
                      <a:pt x="100" y="173"/>
                      <a:pt x="99" y="171"/>
                      <a:pt x="97" y="171"/>
                    </a:cubicBezTo>
                    <a:cubicBezTo>
                      <a:pt x="89" y="168"/>
                      <a:pt x="81" y="166"/>
                      <a:pt x="72" y="163"/>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53">
                <a:extLst>
                  <a:ext uri="{FF2B5EF4-FFF2-40B4-BE49-F238E27FC236}">
                    <a16:creationId xmlns:a16="http://schemas.microsoft.com/office/drawing/2014/main" id="{63D7CA82-BCC1-4C0C-8FD4-A73C04B7F873}"/>
                  </a:ext>
                </a:extLst>
              </p:cNvPr>
              <p:cNvSpPr>
                <a:spLocks/>
              </p:cNvSpPr>
              <p:nvPr/>
            </p:nvSpPr>
            <p:spPr bwMode="auto">
              <a:xfrm>
                <a:off x="1837946" y="3856228"/>
                <a:ext cx="656441" cy="1121877"/>
              </a:xfrm>
              <a:custGeom>
                <a:avLst/>
                <a:gdLst>
                  <a:gd name="T0" fmla="*/ 59 w 149"/>
                  <a:gd name="T1" fmla="*/ 48 h 254"/>
                  <a:gd name="T2" fmla="*/ 67 w 149"/>
                  <a:gd name="T3" fmla="*/ 58 h 254"/>
                  <a:gd name="T4" fmla="*/ 71 w 149"/>
                  <a:gd name="T5" fmla="*/ 59 h 254"/>
                  <a:gd name="T6" fmla="*/ 98 w 149"/>
                  <a:gd name="T7" fmla="*/ 59 h 254"/>
                  <a:gd name="T8" fmla="*/ 105 w 149"/>
                  <a:gd name="T9" fmla="*/ 56 h 254"/>
                  <a:gd name="T10" fmla="*/ 129 w 149"/>
                  <a:gd name="T11" fmla="*/ 39 h 254"/>
                  <a:gd name="T12" fmla="*/ 145 w 149"/>
                  <a:gd name="T13" fmla="*/ 41 h 254"/>
                  <a:gd name="T14" fmla="*/ 142 w 149"/>
                  <a:gd name="T15" fmla="*/ 57 h 254"/>
                  <a:gd name="T16" fmla="*/ 112 w 149"/>
                  <a:gd name="T17" fmla="*/ 78 h 254"/>
                  <a:gd name="T18" fmla="*/ 104 w 149"/>
                  <a:gd name="T19" fmla="*/ 81 h 254"/>
                  <a:gd name="T20" fmla="*/ 75 w 149"/>
                  <a:gd name="T21" fmla="*/ 81 h 254"/>
                  <a:gd name="T22" fmla="*/ 71 w 149"/>
                  <a:gd name="T23" fmla="*/ 86 h 254"/>
                  <a:gd name="T24" fmla="*/ 75 w 149"/>
                  <a:gd name="T25" fmla="*/ 134 h 254"/>
                  <a:gd name="T26" fmla="*/ 81 w 149"/>
                  <a:gd name="T27" fmla="*/ 140 h 254"/>
                  <a:gd name="T28" fmla="*/ 105 w 149"/>
                  <a:gd name="T29" fmla="*/ 146 h 254"/>
                  <a:gd name="T30" fmla="*/ 119 w 149"/>
                  <a:gd name="T31" fmla="*/ 157 h 254"/>
                  <a:gd name="T32" fmla="*/ 139 w 149"/>
                  <a:gd name="T33" fmla="*/ 192 h 254"/>
                  <a:gd name="T34" fmla="*/ 134 w 149"/>
                  <a:gd name="T35" fmla="*/ 209 h 254"/>
                  <a:gd name="T36" fmla="*/ 118 w 149"/>
                  <a:gd name="T37" fmla="*/ 204 h 254"/>
                  <a:gd name="T38" fmla="*/ 100 w 149"/>
                  <a:gd name="T39" fmla="*/ 173 h 254"/>
                  <a:gd name="T40" fmla="*/ 95 w 149"/>
                  <a:gd name="T41" fmla="*/ 169 h 254"/>
                  <a:gd name="T42" fmla="*/ 71 w 149"/>
                  <a:gd name="T43" fmla="*/ 162 h 254"/>
                  <a:gd name="T44" fmla="*/ 73 w 149"/>
                  <a:gd name="T45" fmla="*/ 183 h 254"/>
                  <a:gd name="T46" fmla="*/ 74 w 149"/>
                  <a:gd name="T47" fmla="*/ 199 h 254"/>
                  <a:gd name="T48" fmla="*/ 67 w 149"/>
                  <a:gd name="T49" fmla="*/ 215 h 254"/>
                  <a:gd name="T50" fmla="*/ 54 w 149"/>
                  <a:gd name="T51" fmla="*/ 242 h 254"/>
                  <a:gd name="T52" fmla="*/ 33 w 149"/>
                  <a:gd name="T53" fmla="*/ 248 h 254"/>
                  <a:gd name="T54" fmla="*/ 32 w 149"/>
                  <a:gd name="T55" fmla="*/ 230 h 254"/>
                  <a:gd name="T56" fmla="*/ 49 w 149"/>
                  <a:gd name="T57" fmla="*/ 198 h 254"/>
                  <a:gd name="T58" fmla="*/ 50 w 149"/>
                  <a:gd name="T59" fmla="*/ 192 h 254"/>
                  <a:gd name="T60" fmla="*/ 47 w 149"/>
                  <a:gd name="T61" fmla="*/ 169 h 254"/>
                  <a:gd name="T62" fmla="*/ 44 w 149"/>
                  <a:gd name="T63" fmla="*/ 164 h 254"/>
                  <a:gd name="T64" fmla="*/ 37 w 149"/>
                  <a:gd name="T65" fmla="*/ 149 h 254"/>
                  <a:gd name="T66" fmla="*/ 31 w 149"/>
                  <a:gd name="T67" fmla="*/ 102 h 254"/>
                  <a:gd name="T68" fmla="*/ 31 w 149"/>
                  <a:gd name="T69" fmla="*/ 100 h 254"/>
                  <a:gd name="T70" fmla="*/ 23 w 149"/>
                  <a:gd name="T71" fmla="*/ 113 h 254"/>
                  <a:gd name="T72" fmla="*/ 26 w 149"/>
                  <a:gd name="T73" fmla="*/ 138 h 254"/>
                  <a:gd name="T74" fmla="*/ 16 w 149"/>
                  <a:gd name="T75" fmla="*/ 151 h 254"/>
                  <a:gd name="T76" fmla="*/ 4 w 149"/>
                  <a:gd name="T77" fmla="*/ 141 h 254"/>
                  <a:gd name="T78" fmla="*/ 0 w 149"/>
                  <a:gd name="T79" fmla="*/ 103 h 254"/>
                  <a:gd name="T80" fmla="*/ 2 w 149"/>
                  <a:gd name="T81" fmla="*/ 98 h 254"/>
                  <a:gd name="T82" fmla="*/ 26 w 149"/>
                  <a:gd name="T83" fmla="*/ 71 h 254"/>
                  <a:gd name="T84" fmla="*/ 28 w 149"/>
                  <a:gd name="T85" fmla="*/ 67 h 254"/>
                  <a:gd name="T86" fmla="*/ 35 w 149"/>
                  <a:gd name="T87" fmla="*/ 50 h 254"/>
                  <a:gd name="T88" fmla="*/ 21 w 149"/>
                  <a:gd name="T89" fmla="*/ 28 h 254"/>
                  <a:gd name="T90" fmla="*/ 28 w 149"/>
                  <a:gd name="T91" fmla="*/ 9 h 254"/>
                  <a:gd name="T92" fmla="*/ 63 w 149"/>
                  <a:gd name="T93" fmla="*/ 9 h 254"/>
                  <a:gd name="T94" fmla="*/ 59 w 149"/>
                  <a:gd name="T95" fmla="*/ 4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 h="254">
                    <a:moveTo>
                      <a:pt x="59" y="48"/>
                    </a:moveTo>
                    <a:cubicBezTo>
                      <a:pt x="62" y="51"/>
                      <a:pt x="64" y="55"/>
                      <a:pt x="67" y="58"/>
                    </a:cubicBezTo>
                    <a:cubicBezTo>
                      <a:pt x="68" y="59"/>
                      <a:pt x="69" y="59"/>
                      <a:pt x="71" y="59"/>
                    </a:cubicBezTo>
                    <a:cubicBezTo>
                      <a:pt x="80" y="59"/>
                      <a:pt x="89" y="59"/>
                      <a:pt x="98" y="59"/>
                    </a:cubicBezTo>
                    <a:cubicBezTo>
                      <a:pt x="101" y="59"/>
                      <a:pt x="103" y="57"/>
                      <a:pt x="105" y="56"/>
                    </a:cubicBezTo>
                    <a:cubicBezTo>
                      <a:pt x="113" y="51"/>
                      <a:pt x="121" y="45"/>
                      <a:pt x="129" y="39"/>
                    </a:cubicBezTo>
                    <a:cubicBezTo>
                      <a:pt x="134" y="35"/>
                      <a:pt x="141" y="36"/>
                      <a:pt x="145" y="41"/>
                    </a:cubicBezTo>
                    <a:cubicBezTo>
                      <a:pt x="149" y="46"/>
                      <a:pt x="147" y="53"/>
                      <a:pt x="142" y="57"/>
                    </a:cubicBezTo>
                    <a:cubicBezTo>
                      <a:pt x="132" y="64"/>
                      <a:pt x="122" y="71"/>
                      <a:pt x="112" y="78"/>
                    </a:cubicBezTo>
                    <a:cubicBezTo>
                      <a:pt x="110" y="80"/>
                      <a:pt x="107" y="80"/>
                      <a:pt x="104" y="81"/>
                    </a:cubicBezTo>
                    <a:cubicBezTo>
                      <a:pt x="95" y="81"/>
                      <a:pt x="85" y="81"/>
                      <a:pt x="75" y="81"/>
                    </a:cubicBezTo>
                    <a:cubicBezTo>
                      <a:pt x="72" y="81"/>
                      <a:pt x="70" y="82"/>
                      <a:pt x="71" y="86"/>
                    </a:cubicBezTo>
                    <a:cubicBezTo>
                      <a:pt x="73" y="102"/>
                      <a:pt x="74" y="118"/>
                      <a:pt x="75" y="134"/>
                    </a:cubicBezTo>
                    <a:cubicBezTo>
                      <a:pt x="76" y="138"/>
                      <a:pt x="78" y="139"/>
                      <a:pt x="81" y="140"/>
                    </a:cubicBezTo>
                    <a:cubicBezTo>
                      <a:pt x="89" y="142"/>
                      <a:pt x="97" y="145"/>
                      <a:pt x="105" y="146"/>
                    </a:cubicBezTo>
                    <a:cubicBezTo>
                      <a:pt x="111" y="148"/>
                      <a:pt x="116" y="151"/>
                      <a:pt x="119" y="157"/>
                    </a:cubicBezTo>
                    <a:cubicBezTo>
                      <a:pt x="125" y="169"/>
                      <a:pt x="132" y="181"/>
                      <a:pt x="139" y="192"/>
                    </a:cubicBezTo>
                    <a:cubicBezTo>
                      <a:pt x="142" y="199"/>
                      <a:pt x="140" y="206"/>
                      <a:pt x="134" y="209"/>
                    </a:cubicBezTo>
                    <a:cubicBezTo>
                      <a:pt x="129" y="212"/>
                      <a:pt x="121" y="210"/>
                      <a:pt x="118" y="204"/>
                    </a:cubicBezTo>
                    <a:cubicBezTo>
                      <a:pt x="112" y="194"/>
                      <a:pt x="106" y="184"/>
                      <a:pt x="100" y="173"/>
                    </a:cubicBezTo>
                    <a:cubicBezTo>
                      <a:pt x="99" y="172"/>
                      <a:pt x="97" y="170"/>
                      <a:pt x="95" y="169"/>
                    </a:cubicBezTo>
                    <a:cubicBezTo>
                      <a:pt x="88" y="167"/>
                      <a:pt x="80" y="165"/>
                      <a:pt x="71" y="162"/>
                    </a:cubicBezTo>
                    <a:cubicBezTo>
                      <a:pt x="72" y="170"/>
                      <a:pt x="72" y="177"/>
                      <a:pt x="73" y="183"/>
                    </a:cubicBezTo>
                    <a:cubicBezTo>
                      <a:pt x="74" y="189"/>
                      <a:pt x="75" y="194"/>
                      <a:pt x="74" y="199"/>
                    </a:cubicBezTo>
                    <a:cubicBezTo>
                      <a:pt x="73" y="205"/>
                      <a:pt x="70" y="210"/>
                      <a:pt x="67" y="215"/>
                    </a:cubicBezTo>
                    <a:cubicBezTo>
                      <a:pt x="63" y="224"/>
                      <a:pt x="58" y="233"/>
                      <a:pt x="54" y="242"/>
                    </a:cubicBezTo>
                    <a:cubicBezTo>
                      <a:pt x="49" y="251"/>
                      <a:pt x="40" y="254"/>
                      <a:pt x="33" y="248"/>
                    </a:cubicBezTo>
                    <a:cubicBezTo>
                      <a:pt x="29" y="244"/>
                      <a:pt x="28" y="237"/>
                      <a:pt x="32" y="230"/>
                    </a:cubicBezTo>
                    <a:cubicBezTo>
                      <a:pt x="38" y="219"/>
                      <a:pt x="43" y="209"/>
                      <a:pt x="49" y="198"/>
                    </a:cubicBezTo>
                    <a:cubicBezTo>
                      <a:pt x="49" y="196"/>
                      <a:pt x="50" y="194"/>
                      <a:pt x="50" y="192"/>
                    </a:cubicBezTo>
                    <a:cubicBezTo>
                      <a:pt x="49" y="184"/>
                      <a:pt x="48" y="177"/>
                      <a:pt x="47" y="169"/>
                    </a:cubicBezTo>
                    <a:cubicBezTo>
                      <a:pt x="47" y="168"/>
                      <a:pt x="46" y="165"/>
                      <a:pt x="44" y="164"/>
                    </a:cubicBezTo>
                    <a:cubicBezTo>
                      <a:pt x="40" y="160"/>
                      <a:pt x="37" y="155"/>
                      <a:pt x="37" y="149"/>
                    </a:cubicBezTo>
                    <a:cubicBezTo>
                      <a:pt x="35" y="133"/>
                      <a:pt x="33" y="118"/>
                      <a:pt x="31" y="102"/>
                    </a:cubicBezTo>
                    <a:cubicBezTo>
                      <a:pt x="31" y="102"/>
                      <a:pt x="31" y="101"/>
                      <a:pt x="31" y="100"/>
                    </a:cubicBezTo>
                    <a:cubicBezTo>
                      <a:pt x="25" y="103"/>
                      <a:pt x="23" y="108"/>
                      <a:pt x="23" y="113"/>
                    </a:cubicBezTo>
                    <a:cubicBezTo>
                      <a:pt x="24" y="121"/>
                      <a:pt x="25" y="130"/>
                      <a:pt x="26" y="138"/>
                    </a:cubicBezTo>
                    <a:cubicBezTo>
                      <a:pt x="27" y="146"/>
                      <a:pt x="23" y="151"/>
                      <a:pt x="16" y="151"/>
                    </a:cubicBezTo>
                    <a:cubicBezTo>
                      <a:pt x="10" y="152"/>
                      <a:pt x="5" y="148"/>
                      <a:pt x="4" y="141"/>
                    </a:cubicBezTo>
                    <a:cubicBezTo>
                      <a:pt x="3" y="128"/>
                      <a:pt x="1" y="116"/>
                      <a:pt x="0" y="103"/>
                    </a:cubicBezTo>
                    <a:cubicBezTo>
                      <a:pt x="0" y="101"/>
                      <a:pt x="1" y="99"/>
                      <a:pt x="2" y="98"/>
                    </a:cubicBezTo>
                    <a:cubicBezTo>
                      <a:pt x="10" y="89"/>
                      <a:pt x="18" y="80"/>
                      <a:pt x="26" y="71"/>
                    </a:cubicBezTo>
                    <a:cubicBezTo>
                      <a:pt x="27" y="70"/>
                      <a:pt x="28" y="69"/>
                      <a:pt x="28" y="67"/>
                    </a:cubicBezTo>
                    <a:cubicBezTo>
                      <a:pt x="30" y="57"/>
                      <a:pt x="30" y="57"/>
                      <a:pt x="35" y="50"/>
                    </a:cubicBezTo>
                    <a:cubicBezTo>
                      <a:pt x="27" y="45"/>
                      <a:pt x="21" y="38"/>
                      <a:pt x="21" y="28"/>
                    </a:cubicBezTo>
                    <a:cubicBezTo>
                      <a:pt x="21" y="21"/>
                      <a:pt x="23" y="15"/>
                      <a:pt x="28" y="9"/>
                    </a:cubicBezTo>
                    <a:cubicBezTo>
                      <a:pt x="37" y="0"/>
                      <a:pt x="53" y="0"/>
                      <a:pt x="63" y="9"/>
                    </a:cubicBezTo>
                    <a:cubicBezTo>
                      <a:pt x="74" y="19"/>
                      <a:pt x="73" y="35"/>
                      <a:pt x="59" y="4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114" name="Elemento grafico 113" descr="Occhio con riempimento a tinta unita">
              <a:extLst>
                <a:ext uri="{FF2B5EF4-FFF2-40B4-BE49-F238E27FC236}">
                  <a16:creationId xmlns:a16="http://schemas.microsoft.com/office/drawing/2014/main" id="{8831D201-D6F8-4EBF-86B9-24FFEA8539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30593" y="2462037"/>
              <a:ext cx="914400" cy="914400"/>
            </a:xfrm>
            <a:prstGeom prst="rect">
              <a:avLst/>
            </a:prstGeom>
          </p:spPr>
        </p:pic>
        <p:pic>
          <p:nvPicPr>
            <p:cNvPr id="115" name="Elemento grafico 114" descr="Cuore con riempimento a tinta unita">
              <a:extLst>
                <a:ext uri="{FF2B5EF4-FFF2-40B4-BE49-F238E27FC236}">
                  <a16:creationId xmlns:a16="http://schemas.microsoft.com/office/drawing/2014/main" id="{01CBDDE3-5E60-40EA-AAFB-3918529ECF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20429" y="2483007"/>
              <a:ext cx="914400" cy="914400"/>
            </a:xfrm>
            <a:prstGeom prst="rect">
              <a:avLst/>
            </a:prstGeom>
          </p:spPr>
        </p:pic>
        <p:pic>
          <p:nvPicPr>
            <p:cNvPr id="116" name="Elemento grafico 115" descr="Trofeo con riempimento a tinta unita">
              <a:extLst>
                <a:ext uri="{FF2B5EF4-FFF2-40B4-BE49-F238E27FC236}">
                  <a16:creationId xmlns:a16="http://schemas.microsoft.com/office/drawing/2014/main" id="{9C6EB828-9CE2-4766-A8FE-EC59DFB5B5E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79565" y="5031688"/>
              <a:ext cx="914400" cy="914400"/>
            </a:xfrm>
            <a:prstGeom prst="rect">
              <a:avLst/>
            </a:prstGeom>
          </p:spPr>
        </p:pic>
        <p:pic>
          <p:nvPicPr>
            <p:cNvPr id="2" name="Immagine 1">
              <a:extLst>
                <a:ext uri="{FF2B5EF4-FFF2-40B4-BE49-F238E27FC236}">
                  <a16:creationId xmlns:a16="http://schemas.microsoft.com/office/drawing/2014/main" id="{542AC6CE-4862-4EA7-A263-9DFC6168ACC0}"/>
                </a:ext>
              </a:extLst>
            </p:cNvPr>
            <p:cNvPicPr>
              <a:picLocks noChangeAspect="1"/>
            </p:cNvPicPr>
            <p:nvPr/>
          </p:nvPicPr>
          <p:blipFill>
            <a:blip r:embed="rId9">
              <a:biLevel thresh="75000"/>
              <a:extLst>
                <a:ext uri="{BEBA8EAE-BF5A-486C-A8C5-ECC9F3942E4B}">
                  <a14:imgProps xmlns:a14="http://schemas.microsoft.com/office/drawing/2010/main">
                    <a14:imgLayer r:embed="rId10">
                      <a14:imgEffect>
                        <a14:brightnessContrast bright="-40000" contrast="-40000"/>
                      </a14:imgEffect>
                    </a14:imgLayer>
                  </a14:imgProps>
                </a:ext>
              </a:extLst>
            </a:blip>
            <a:stretch>
              <a:fillRect/>
            </a:stretch>
          </p:blipFill>
          <p:spPr>
            <a:xfrm>
              <a:off x="5324500" y="3547425"/>
              <a:ext cx="1589396" cy="1040624"/>
            </a:xfrm>
            <a:prstGeom prst="rect">
              <a:avLst/>
            </a:prstGeom>
          </p:spPr>
        </p:pic>
      </p:grpSp>
      <p:grpSp>
        <p:nvGrpSpPr>
          <p:cNvPr id="43" name="Gruppo 42">
            <a:extLst>
              <a:ext uri="{FF2B5EF4-FFF2-40B4-BE49-F238E27FC236}">
                <a16:creationId xmlns:a16="http://schemas.microsoft.com/office/drawing/2014/main" id="{53607780-1F0F-4D58-9BFB-4D5039900576}"/>
              </a:ext>
            </a:extLst>
          </p:cNvPr>
          <p:cNvGrpSpPr/>
          <p:nvPr/>
        </p:nvGrpSpPr>
        <p:grpSpPr>
          <a:xfrm>
            <a:off x="0" y="5740400"/>
            <a:ext cx="12201832" cy="1127760"/>
            <a:chOff x="0" y="5740400"/>
            <a:chExt cx="12201832" cy="1127760"/>
          </a:xfrm>
        </p:grpSpPr>
        <p:sp>
          <p:nvSpPr>
            <p:cNvPr id="44" name="CasellaDiTesto 43">
              <a:extLst>
                <a:ext uri="{FF2B5EF4-FFF2-40B4-BE49-F238E27FC236}">
                  <a16:creationId xmlns:a16="http://schemas.microsoft.com/office/drawing/2014/main" id="{BECFF1D7-611E-4963-BFC4-F134B5CC45F7}"/>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45" name="Immagine 44">
              <a:extLst>
                <a:ext uri="{FF2B5EF4-FFF2-40B4-BE49-F238E27FC236}">
                  <a16:creationId xmlns:a16="http://schemas.microsoft.com/office/drawing/2014/main" id="{11AB23AC-58C7-456C-8444-8C9DA0711B61}"/>
                </a:ext>
              </a:extLst>
            </p:cNvPr>
            <p:cNvPicPr>
              <a:picLocks noChangeAspect="1"/>
            </p:cNvPicPr>
            <p:nvPr/>
          </p:nvPicPr>
          <p:blipFill>
            <a:blip r:embed="rId11">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46" name="Figura a mano libera: forma 45">
              <a:extLst>
                <a:ext uri="{FF2B5EF4-FFF2-40B4-BE49-F238E27FC236}">
                  <a16:creationId xmlns:a16="http://schemas.microsoft.com/office/drawing/2014/main" id="{EAE367D3-AB8B-45BF-93CA-494FC6CB6740}"/>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2" name="Figura a mano libera: forma 51">
            <a:extLst>
              <a:ext uri="{FF2B5EF4-FFF2-40B4-BE49-F238E27FC236}">
                <a16:creationId xmlns:a16="http://schemas.microsoft.com/office/drawing/2014/main" id="{9874884F-3A67-434B-BB21-45E8936654F1}"/>
              </a:ext>
            </a:extLst>
          </p:cNvPr>
          <p:cNvSpPr/>
          <p:nvPr/>
        </p:nvSpPr>
        <p:spPr>
          <a:xfrm>
            <a:off x="-9832" y="5733488"/>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CasellaDiTesto 53">
            <a:extLst>
              <a:ext uri="{FF2B5EF4-FFF2-40B4-BE49-F238E27FC236}">
                <a16:creationId xmlns:a16="http://schemas.microsoft.com/office/drawing/2014/main" id="{B3FE4D6E-68D5-4781-9074-5B41ACBF2F53}"/>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2</a:t>
            </a:r>
            <a:endParaRPr lang="en-GB" b="1">
              <a:solidFill>
                <a:schemeClr val="bg1"/>
              </a:solidFill>
            </a:endParaRPr>
          </a:p>
        </p:txBody>
      </p:sp>
      <p:sp>
        <p:nvSpPr>
          <p:cNvPr id="55" name="CasellaDiTesto 54">
            <a:extLst>
              <a:ext uri="{FF2B5EF4-FFF2-40B4-BE49-F238E27FC236}">
                <a16:creationId xmlns:a16="http://schemas.microsoft.com/office/drawing/2014/main" id="{210879B6-C694-448B-BAA0-C14941996DCD}"/>
              </a:ext>
            </a:extLst>
          </p:cNvPr>
          <p:cNvSpPr txBox="1"/>
          <p:nvPr/>
        </p:nvSpPr>
        <p:spPr>
          <a:xfrm>
            <a:off x="-13456" y="169693"/>
            <a:ext cx="8732432" cy="830997"/>
          </a:xfrm>
          <a:prstGeom prst="rect">
            <a:avLst/>
          </a:prstGeom>
          <a:noFill/>
        </p:spPr>
        <p:txBody>
          <a:bodyPr wrap="square" rtlCol="0">
            <a:spAutoFit/>
          </a:bodyPr>
          <a:lstStyle/>
          <a:p>
            <a:r>
              <a:rPr lang="it-IT" sz="4800" b="1">
                <a:latin typeface="Arvo" panose="02000000000000000000" pitchFamily="2" charset="0"/>
              </a:rPr>
              <a:t>NEW ENERGY PARADIGM  </a:t>
            </a:r>
            <a:endParaRPr lang="en-GB" sz="4800" b="1">
              <a:latin typeface="Arvo" panose="02000000000000000000" pitchFamily="2" charset="0"/>
            </a:endParaRPr>
          </a:p>
        </p:txBody>
      </p:sp>
      <p:cxnSp>
        <p:nvCxnSpPr>
          <p:cNvPr id="56" name="Connettore diritto 55">
            <a:extLst>
              <a:ext uri="{FF2B5EF4-FFF2-40B4-BE49-F238E27FC236}">
                <a16:creationId xmlns:a16="http://schemas.microsoft.com/office/drawing/2014/main" id="{2B4D3AAD-69E8-4B72-8121-8205E2ED88ED}"/>
              </a:ext>
            </a:extLst>
          </p:cNvPr>
          <p:cNvCxnSpPr>
            <a:cxnSpLocks/>
          </p:cNvCxnSpPr>
          <p:nvPr/>
        </p:nvCxnSpPr>
        <p:spPr>
          <a:xfrm>
            <a:off x="-2400" y="1007603"/>
            <a:ext cx="8447121" cy="400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CasellaDiTesto 49">
            <a:extLst>
              <a:ext uri="{FF2B5EF4-FFF2-40B4-BE49-F238E27FC236}">
                <a16:creationId xmlns:a16="http://schemas.microsoft.com/office/drawing/2014/main" id="{FA9F0B0C-D85E-4C7B-9B5C-B5860DC68838}"/>
              </a:ext>
            </a:extLst>
          </p:cNvPr>
          <p:cNvSpPr txBox="1"/>
          <p:nvPr/>
        </p:nvSpPr>
        <p:spPr>
          <a:xfrm>
            <a:off x="1039358" y="6282140"/>
            <a:ext cx="5262501" cy="307777"/>
          </a:xfrm>
          <a:prstGeom prst="rect">
            <a:avLst/>
          </a:prstGeom>
          <a:noFill/>
        </p:spPr>
        <p:txBody>
          <a:bodyPr wrap="square">
            <a:spAutoFit/>
          </a:bodyPr>
          <a:lstStyle/>
          <a:p>
            <a:r>
              <a:rPr lang="it-IT" sz="1400" b="1" i="1" err="1">
                <a:solidFill>
                  <a:schemeClr val="bg1"/>
                </a:solidFill>
              </a:rPr>
              <a:t>Why</a:t>
            </a:r>
            <a:r>
              <a:rPr lang="it-IT" sz="1400" b="1" i="1">
                <a:solidFill>
                  <a:schemeClr val="bg1"/>
                </a:solidFill>
              </a:rPr>
              <a:t>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4231110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D90993F4-F602-4D04-ABEC-573ACC9051CA}"/>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136520" y="5791200"/>
            <a:ext cx="1004021" cy="1072968"/>
          </a:xfrm>
          <a:prstGeom prst="rect">
            <a:avLst/>
          </a:prstGeom>
        </p:spPr>
      </p:pic>
      <p:pic>
        <p:nvPicPr>
          <p:cNvPr id="7" name="Immagine 6">
            <a:extLst>
              <a:ext uri="{FF2B5EF4-FFF2-40B4-BE49-F238E27FC236}">
                <a16:creationId xmlns:a16="http://schemas.microsoft.com/office/drawing/2014/main" id="{4F93ACE5-5187-407F-A4F4-E0BBC926610D}"/>
              </a:ext>
            </a:extLst>
          </p:cNvPr>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13115" r="13337" b="4081"/>
          <a:stretch/>
        </p:blipFill>
        <p:spPr>
          <a:xfrm>
            <a:off x="9744407" y="2551121"/>
            <a:ext cx="1676204" cy="3112033"/>
          </a:xfrm>
          <a:prstGeom prst="rect">
            <a:avLst/>
          </a:prstGeom>
        </p:spPr>
      </p:pic>
      <p:pic>
        <p:nvPicPr>
          <p:cNvPr id="9" name="Immagine 8">
            <a:extLst>
              <a:ext uri="{FF2B5EF4-FFF2-40B4-BE49-F238E27FC236}">
                <a16:creationId xmlns:a16="http://schemas.microsoft.com/office/drawing/2014/main" id="{1BC0F9CE-E5C8-467C-ADC4-96809AC58DE4}"/>
              </a:ext>
            </a:extLst>
          </p:cNvPr>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l="12974" r="11904"/>
          <a:stretch/>
        </p:blipFill>
        <p:spPr>
          <a:xfrm>
            <a:off x="3307370" y="2561778"/>
            <a:ext cx="1640029" cy="3044870"/>
          </a:xfrm>
          <a:prstGeom prst="rect">
            <a:avLst/>
          </a:prstGeom>
        </p:spPr>
      </p:pic>
      <p:pic>
        <p:nvPicPr>
          <p:cNvPr id="11" name="Immagine 10">
            <a:extLst>
              <a:ext uri="{FF2B5EF4-FFF2-40B4-BE49-F238E27FC236}">
                <a16:creationId xmlns:a16="http://schemas.microsoft.com/office/drawing/2014/main" id="{07676608-82A2-460F-B47A-72717200950C}"/>
              </a:ext>
            </a:extLst>
          </p:cNvPr>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l="11255"/>
          <a:stretch/>
        </p:blipFill>
        <p:spPr>
          <a:xfrm>
            <a:off x="768795" y="2561778"/>
            <a:ext cx="1930013" cy="3079174"/>
          </a:xfrm>
          <a:prstGeom prst="rect">
            <a:avLst/>
          </a:prstGeom>
        </p:spPr>
      </p:pic>
      <p:pic>
        <p:nvPicPr>
          <p:cNvPr id="12" name="Immagine 11">
            <a:extLst>
              <a:ext uri="{FF2B5EF4-FFF2-40B4-BE49-F238E27FC236}">
                <a16:creationId xmlns:a16="http://schemas.microsoft.com/office/drawing/2014/main" id="{145E79F2-4FB7-48D3-A451-4C15EAE2AA5A}"/>
              </a:ext>
            </a:extLst>
          </p:cNvPr>
          <p:cNvPicPr>
            <a:picLocks noChangeAspect="1"/>
          </p:cNvPicPr>
          <p:nvPr/>
        </p:nvPicPr>
        <p:blipFill rotWithShape="1">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l="10634" r="8589"/>
          <a:stretch/>
        </p:blipFill>
        <p:spPr>
          <a:xfrm>
            <a:off x="4993218" y="2552984"/>
            <a:ext cx="1761680" cy="3087968"/>
          </a:xfrm>
          <a:prstGeom prst="rect">
            <a:avLst/>
          </a:prstGeom>
        </p:spPr>
      </p:pic>
      <p:pic>
        <p:nvPicPr>
          <p:cNvPr id="13" name="Immagine 12">
            <a:extLst>
              <a:ext uri="{FF2B5EF4-FFF2-40B4-BE49-F238E27FC236}">
                <a16:creationId xmlns:a16="http://schemas.microsoft.com/office/drawing/2014/main" id="{B90522EE-0AFD-4127-BD38-D07F8D3F6592}"/>
              </a:ext>
            </a:extLst>
          </p:cNvPr>
          <p:cNvPicPr>
            <a:picLocks noChangeAspect="1"/>
          </p:cNvPicPr>
          <p:nvPr/>
        </p:nvPicPr>
        <p:blipFill rotWithShape="1">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l="11334" r="10635"/>
          <a:stretch/>
        </p:blipFill>
        <p:spPr>
          <a:xfrm>
            <a:off x="7290448" y="2507923"/>
            <a:ext cx="1726170" cy="3133029"/>
          </a:xfrm>
          <a:prstGeom prst="rect">
            <a:avLst/>
          </a:prstGeom>
        </p:spPr>
      </p:pic>
      <p:grpSp>
        <p:nvGrpSpPr>
          <p:cNvPr id="30" name="Gruppo 29">
            <a:extLst>
              <a:ext uri="{FF2B5EF4-FFF2-40B4-BE49-F238E27FC236}">
                <a16:creationId xmlns:a16="http://schemas.microsoft.com/office/drawing/2014/main" id="{255CBC47-1BCE-4862-B311-5FE0920A1529}"/>
              </a:ext>
            </a:extLst>
          </p:cNvPr>
          <p:cNvGrpSpPr>
            <a:grpSpLocks noChangeAspect="1"/>
          </p:cNvGrpSpPr>
          <p:nvPr/>
        </p:nvGrpSpPr>
        <p:grpSpPr>
          <a:xfrm>
            <a:off x="4316904" y="1101143"/>
            <a:ext cx="1705748" cy="963850"/>
            <a:chOff x="713602" y="452268"/>
            <a:chExt cx="1705748" cy="963850"/>
          </a:xfrm>
        </p:grpSpPr>
        <p:cxnSp>
          <p:nvCxnSpPr>
            <p:cNvPr id="3" name="Connettore diritto 2">
              <a:extLst>
                <a:ext uri="{FF2B5EF4-FFF2-40B4-BE49-F238E27FC236}">
                  <a16:creationId xmlns:a16="http://schemas.microsoft.com/office/drawing/2014/main" id="{551986EF-E3B4-4C5E-A030-BA1DE55F111A}"/>
                </a:ext>
              </a:extLst>
            </p:cNvPr>
            <p:cNvCxnSpPr>
              <a:cxnSpLocks/>
            </p:cNvCxnSpPr>
            <p:nvPr/>
          </p:nvCxnSpPr>
          <p:spPr>
            <a:xfrm>
              <a:off x="713602" y="1266825"/>
              <a:ext cx="1705748" cy="0"/>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sp>
          <p:nvSpPr>
            <p:cNvPr id="17" name="Ovale 16">
              <a:extLst>
                <a:ext uri="{FF2B5EF4-FFF2-40B4-BE49-F238E27FC236}">
                  <a16:creationId xmlns:a16="http://schemas.microsoft.com/office/drawing/2014/main" id="{B05D0E89-1822-4EDE-81DF-9BE0BDEBDB4F}"/>
                </a:ext>
              </a:extLst>
            </p:cNvPr>
            <p:cNvSpPr>
              <a:spLocks noChangeAspect="1"/>
            </p:cNvSpPr>
            <p:nvPr/>
          </p:nvSpPr>
          <p:spPr>
            <a:xfrm>
              <a:off x="1421553" y="1126272"/>
              <a:ext cx="289846" cy="289846"/>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uppo 25">
              <a:extLst>
                <a:ext uri="{FF2B5EF4-FFF2-40B4-BE49-F238E27FC236}">
                  <a16:creationId xmlns:a16="http://schemas.microsoft.com/office/drawing/2014/main" id="{65C94248-BF6B-4961-BFA4-7F391B219FA7}"/>
                </a:ext>
              </a:extLst>
            </p:cNvPr>
            <p:cNvGrpSpPr>
              <a:grpSpLocks noChangeAspect="1"/>
            </p:cNvGrpSpPr>
            <p:nvPr/>
          </p:nvGrpSpPr>
          <p:grpSpPr>
            <a:xfrm>
              <a:off x="1264612" y="452268"/>
              <a:ext cx="603727" cy="603727"/>
              <a:chOff x="4068250" y="1270691"/>
              <a:chExt cx="694250" cy="694250"/>
            </a:xfrm>
          </p:grpSpPr>
          <p:sp>
            <p:nvSpPr>
              <p:cNvPr id="18" name="Ovale 17">
                <a:extLst>
                  <a:ext uri="{FF2B5EF4-FFF2-40B4-BE49-F238E27FC236}">
                    <a16:creationId xmlns:a16="http://schemas.microsoft.com/office/drawing/2014/main" id="{8BDCF52B-5731-4B0B-9211-64FEEE2292AA}"/>
                  </a:ext>
                </a:extLst>
              </p:cNvPr>
              <p:cNvSpPr>
                <a:spLocks noChangeAspect="1"/>
              </p:cNvSpPr>
              <p:nvPr/>
            </p:nvSpPr>
            <p:spPr>
              <a:xfrm>
                <a:off x="4068250" y="1270691"/>
                <a:ext cx="694250" cy="694250"/>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 name="Elemento grafico 19" descr="Distanziamento sociale con riempimento a tinta unita">
                <a:extLst>
                  <a:ext uri="{FF2B5EF4-FFF2-40B4-BE49-F238E27FC236}">
                    <a16:creationId xmlns:a16="http://schemas.microsoft.com/office/drawing/2014/main" id="{F0C4BE3B-D8E4-4D15-BD8F-41805AE2F2F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144176" y="1346617"/>
                <a:ext cx="542398" cy="542398"/>
              </a:xfrm>
              <a:prstGeom prst="rect">
                <a:avLst/>
              </a:prstGeom>
            </p:spPr>
          </p:pic>
        </p:grpSp>
        <p:cxnSp>
          <p:nvCxnSpPr>
            <p:cNvPr id="27" name="Connettore diritto 26">
              <a:extLst>
                <a:ext uri="{FF2B5EF4-FFF2-40B4-BE49-F238E27FC236}">
                  <a16:creationId xmlns:a16="http://schemas.microsoft.com/office/drawing/2014/main" id="{4322F0F2-4E8F-4C15-B43E-8B558C4B3CC4}"/>
                </a:ext>
              </a:extLst>
            </p:cNvPr>
            <p:cNvCxnSpPr>
              <a:cxnSpLocks/>
              <a:stCxn id="17" idx="0"/>
              <a:endCxn id="18" idx="4"/>
            </p:cNvCxnSpPr>
            <p:nvPr/>
          </p:nvCxnSpPr>
          <p:spPr>
            <a:xfrm flipV="1">
              <a:off x="1566476" y="1055995"/>
              <a:ext cx="0" cy="70277"/>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grpSp>
      <p:grpSp>
        <p:nvGrpSpPr>
          <p:cNvPr id="55" name="Gruppo 54">
            <a:extLst>
              <a:ext uri="{FF2B5EF4-FFF2-40B4-BE49-F238E27FC236}">
                <a16:creationId xmlns:a16="http://schemas.microsoft.com/office/drawing/2014/main" id="{EE830E45-81C0-4695-A53A-D3A4E1E0B027}"/>
              </a:ext>
            </a:extLst>
          </p:cNvPr>
          <p:cNvGrpSpPr>
            <a:grpSpLocks noChangeAspect="1"/>
          </p:cNvGrpSpPr>
          <p:nvPr/>
        </p:nvGrpSpPr>
        <p:grpSpPr>
          <a:xfrm>
            <a:off x="1355812" y="1092129"/>
            <a:ext cx="1154738" cy="963850"/>
            <a:chOff x="1170135" y="733448"/>
            <a:chExt cx="1154738" cy="963850"/>
          </a:xfrm>
        </p:grpSpPr>
        <p:grpSp>
          <p:nvGrpSpPr>
            <p:cNvPr id="31" name="Gruppo 30">
              <a:extLst>
                <a:ext uri="{FF2B5EF4-FFF2-40B4-BE49-F238E27FC236}">
                  <a16:creationId xmlns:a16="http://schemas.microsoft.com/office/drawing/2014/main" id="{250BA459-7D6A-422C-8F93-5BF26F0C1D08}"/>
                </a:ext>
              </a:extLst>
            </p:cNvPr>
            <p:cNvGrpSpPr/>
            <p:nvPr/>
          </p:nvGrpSpPr>
          <p:grpSpPr>
            <a:xfrm>
              <a:off x="1170135" y="733448"/>
              <a:ext cx="1154738" cy="963850"/>
              <a:chOff x="1264612" y="452268"/>
              <a:chExt cx="1154738" cy="963850"/>
            </a:xfrm>
          </p:grpSpPr>
          <p:cxnSp>
            <p:nvCxnSpPr>
              <p:cNvPr id="32" name="Connettore diritto 31">
                <a:extLst>
                  <a:ext uri="{FF2B5EF4-FFF2-40B4-BE49-F238E27FC236}">
                    <a16:creationId xmlns:a16="http://schemas.microsoft.com/office/drawing/2014/main" id="{88CB7EB8-4012-48C9-BF96-7B92C01ACC9A}"/>
                  </a:ext>
                </a:extLst>
              </p:cNvPr>
              <p:cNvCxnSpPr>
                <a:cxnSpLocks/>
              </p:cNvCxnSpPr>
              <p:nvPr/>
            </p:nvCxnSpPr>
            <p:spPr>
              <a:xfrm>
                <a:off x="1566476" y="1266825"/>
                <a:ext cx="852874" cy="0"/>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sp>
            <p:nvSpPr>
              <p:cNvPr id="33" name="Ovale 32">
                <a:extLst>
                  <a:ext uri="{FF2B5EF4-FFF2-40B4-BE49-F238E27FC236}">
                    <a16:creationId xmlns:a16="http://schemas.microsoft.com/office/drawing/2014/main" id="{1B9AA2E4-1444-4654-BD3D-CA7204B5AB54}"/>
                  </a:ext>
                </a:extLst>
              </p:cNvPr>
              <p:cNvSpPr>
                <a:spLocks noChangeAspect="1"/>
              </p:cNvSpPr>
              <p:nvPr/>
            </p:nvSpPr>
            <p:spPr>
              <a:xfrm>
                <a:off x="1421553" y="1126272"/>
                <a:ext cx="289846" cy="289846"/>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vale 35">
                <a:extLst>
                  <a:ext uri="{FF2B5EF4-FFF2-40B4-BE49-F238E27FC236}">
                    <a16:creationId xmlns:a16="http://schemas.microsoft.com/office/drawing/2014/main" id="{A63AD0F8-56BF-483F-B18B-F1750B450B6D}"/>
                  </a:ext>
                </a:extLst>
              </p:cNvPr>
              <p:cNvSpPr>
                <a:spLocks noChangeAspect="1"/>
              </p:cNvSpPr>
              <p:nvPr/>
            </p:nvSpPr>
            <p:spPr>
              <a:xfrm>
                <a:off x="1264612" y="452268"/>
                <a:ext cx="603727" cy="603727"/>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5" name="Connettore diritto 34">
                <a:extLst>
                  <a:ext uri="{FF2B5EF4-FFF2-40B4-BE49-F238E27FC236}">
                    <a16:creationId xmlns:a16="http://schemas.microsoft.com/office/drawing/2014/main" id="{AE18FA53-44B8-4170-8B95-A688783BF5EB}"/>
                  </a:ext>
                </a:extLst>
              </p:cNvPr>
              <p:cNvCxnSpPr>
                <a:cxnSpLocks/>
                <a:stCxn id="33" idx="0"/>
                <a:endCxn id="36" idx="4"/>
              </p:cNvCxnSpPr>
              <p:nvPr/>
            </p:nvCxnSpPr>
            <p:spPr>
              <a:xfrm flipV="1">
                <a:off x="1566476" y="1055995"/>
                <a:ext cx="0" cy="70277"/>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grpSp>
        <p:pic>
          <p:nvPicPr>
            <p:cNvPr id="52" name="Elemento grafico 51" descr="Connessioni con riempimento a tinta unita">
              <a:extLst>
                <a:ext uri="{FF2B5EF4-FFF2-40B4-BE49-F238E27FC236}">
                  <a16:creationId xmlns:a16="http://schemas.microsoft.com/office/drawing/2014/main" id="{BA4D8B1D-EE76-4BA2-8A05-FF39990C1EC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195125" y="751884"/>
              <a:ext cx="553746" cy="553746"/>
            </a:xfrm>
            <a:prstGeom prst="rect">
              <a:avLst/>
            </a:prstGeom>
          </p:spPr>
        </p:pic>
      </p:grpSp>
      <p:grpSp>
        <p:nvGrpSpPr>
          <p:cNvPr id="56" name="Gruppo 55">
            <a:extLst>
              <a:ext uri="{FF2B5EF4-FFF2-40B4-BE49-F238E27FC236}">
                <a16:creationId xmlns:a16="http://schemas.microsoft.com/office/drawing/2014/main" id="{2254BCA5-DF0E-4C46-B079-F703798261B1}"/>
              </a:ext>
            </a:extLst>
          </p:cNvPr>
          <p:cNvGrpSpPr>
            <a:grpSpLocks noChangeAspect="1"/>
          </p:cNvGrpSpPr>
          <p:nvPr/>
        </p:nvGrpSpPr>
        <p:grpSpPr>
          <a:xfrm>
            <a:off x="7290448" y="1092129"/>
            <a:ext cx="1705748" cy="963850"/>
            <a:chOff x="7342896" y="711498"/>
            <a:chExt cx="1705748" cy="963850"/>
          </a:xfrm>
        </p:grpSpPr>
        <p:grpSp>
          <p:nvGrpSpPr>
            <p:cNvPr id="38" name="Gruppo 37">
              <a:extLst>
                <a:ext uri="{FF2B5EF4-FFF2-40B4-BE49-F238E27FC236}">
                  <a16:creationId xmlns:a16="http://schemas.microsoft.com/office/drawing/2014/main" id="{E932668F-FB0B-4980-BF01-4887BE6BBD02}"/>
                </a:ext>
              </a:extLst>
            </p:cNvPr>
            <p:cNvGrpSpPr/>
            <p:nvPr/>
          </p:nvGrpSpPr>
          <p:grpSpPr>
            <a:xfrm>
              <a:off x="7342896" y="711498"/>
              <a:ext cx="1705748" cy="963850"/>
              <a:chOff x="713602" y="452268"/>
              <a:chExt cx="1705748" cy="963850"/>
            </a:xfrm>
          </p:grpSpPr>
          <p:cxnSp>
            <p:nvCxnSpPr>
              <p:cNvPr id="39" name="Connettore diritto 38">
                <a:extLst>
                  <a:ext uri="{FF2B5EF4-FFF2-40B4-BE49-F238E27FC236}">
                    <a16:creationId xmlns:a16="http://schemas.microsoft.com/office/drawing/2014/main" id="{3366E3AE-35C6-4745-A61D-D1AC9C261AC9}"/>
                  </a:ext>
                </a:extLst>
              </p:cNvPr>
              <p:cNvCxnSpPr>
                <a:cxnSpLocks/>
              </p:cNvCxnSpPr>
              <p:nvPr/>
            </p:nvCxnSpPr>
            <p:spPr>
              <a:xfrm>
                <a:off x="713602" y="1266825"/>
                <a:ext cx="1705748" cy="0"/>
              </a:xfrm>
              <a:prstGeom prst="line">
                <a:avLst/>
              </a:prstGeom>
              <a:solidFill>
                <a:srgbClr val="00BE17"/>
              </a:solidFill>
              <a:ln w="38100">
                <a:solidFill>
                  <a:srgbClr val="00BE17"/>
                </a:solidFill>
              </a:ln>
            </p:spPr>
            <p:style>
              <a:lnRef idx="1">
                <a:schemeClr val="accent1"/>
              </a:lnRef>
              <a:fillRef idx="0">
                <a:schemeClr val="accent1"/>
              </a:fillRef>
              <a:effectRef idx="0">
                <a:schemeClr val="accent1"/>
              </a:effectRef>
              <a:fontRef idx="minor">
                <a:schemeClr val="tx1"/>
              </a:fontRef>
            </p:style>
          </p:cxnSp>
          <p:sp>
            <p:nvSpPr>
              <p:cNvPr id="40" name="Ovale 39">
                <a:extLst>
                  <a:ext uri="{FF2B5EF4-FFF2-40B4-BE49-F238E27FC236}">
                    <a16:creationId xmlns:a16="http://schemas.microsoft.com/office/drawing/2014/main" id="{C100764F-3914-4AC2-9B9F-8AE083161784}"/>
                  </a:ext>
                </a:extLst>
              </p:cNvPr>
              <p:cNvSpPr>
                <a:spLocks noChangeAspect="1"/>
              </p:cNvSpPr>
              <p:nvPr/>
            </p:nvSpPr>
            <p:spPr>
              <a:xfrm>
                <a:off x="1421553" y="1126272"/>
                <a:ext cx="289846" cy="289846"/>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vale 42">
                <a:extLst>
                  <a:ext uri="{FF2B5EF4-FFF2-40B4-BE49-F238E27FC236}">
                    <a16:creationId xmlns:a16="http://schemas.microsoft.com/office/drawing/2014/main" id="{1961CEBE-2AA2-4C53-B55A-192B2947F415}"/>
                  </a:ext>
                </a:extLst>
              </p:cNvPr>
              <p:cNvSpPr>
                <a:spLocks noChangeAspect="1"/>
              </p:cNvSpPr>
              <p:nvPr/>
            </p:nvSpPr>
            <p:spPr>
              <a:xfrm>
                <a:off x="1264611" y="452268"/>
                <a:ext cx="603727" cy="603727"/>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Connettore diritto 41">
                <a:extLst>
                  <a:ext uri="{FF2B5EF4-FFF2-40B4-BE49-F238E27FC236}">
                    <a16:creationId xmlns:a16="http://schemas.microsoft.com/office/drawing/2014/main" id="{BC1C8E4C-E13A-4EF9-957A-D9C53009D1B3}"/>
                  </a:ext>
                </a:extLst>
              </p:cNvPr>
              <p:cNvCxnSpPr>
                <a:cxnSpLocks/>
                <a:stCxn id="40" idx="0"/>
                <a:endCxn id="43" idx="4"/>
              </p:cNvCxnSpPr>
              <p:nvPr/>
            </p:nvCxnSpPr>
            <p:spPr>
              <a:xfrm flipV="1">
                <a:off x="1566476" y="1055995"/>
                <a:ext cx="0" cy="70277"/>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grpSp>
        <p:pic>
          <p:nvPicPr>
            <p:cNvPr id="53" name="Elemento grafico 52" descr="Lampadina fluorescente con riempimento a tinta unita">
              <a:extLst>
                <a:ext uri="{FF2B5EF4-FFF2-40B4-BE49-F238E27FC236}">
                  <a16:creationId xmlns:a16="http://schemas.microsoft.com/office/drawing/2014/main" id="{1C8912CD-E437-43E1-9B10-0EBACFB05E40}"/>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7955611" y="801970"/>
              <a:ext cx="471675" cy="471675"/>
            </a:xfrm>
            <a:prstGeom prst="rect">
              <a:avLst/>
            </a:prstGeom>
          </p:spPr>
        </p:pic>
      </p:grpSp>
      <p:grpSp>
        <p:nvGrpSpPr>
          <p:cNvPr id="57" name="Gruppo 56">
            <a:extLst>
              <a:ext uri="{FF2B5EF4-FFF2-40B4-BE49-F238E27FC236}">
                <a16:creationId xmlns:a16="http://schemas.microsoft.com/office/drawing/2014/main" id="{E1BDE1DC-2FFF-4055-8386-42EE09A87827}"/>
              </a:ext>
            </a:extLst>
          </p:cNvPr>
          <p:cNvGrpSpPr>
            <a:grpSpLocks noChangeAspect="1"/>
          </p:cNvGrpSpPr>
          <p:nvPr/>
        </p:nvGrpSpPr>
        <p:grpSpPr>
          <a:xfrm>
            <a:off x="9745210" y="1092129"/>
            <a:ext cx="1705748" cy="963850"/>
            <a:chOff x="9692883" y="771328"/>
            <a:chExt cx="1705748" cy="963850"/>
          </a:xfrm>
        </p:grpSpPr>
        <p:grpSp>
          <p:nvGrpSpPr>
            <p:cNvPr id="45" name="Gruppo 44">
              <a:extLst>
                <a:ext uri="{FF2B5EF4-FFF2-40B4-BE49-F238E27FC236}">
                  <a16:creationId xmlns:a16="http://schemas.microsoft.com/office/drawing/2014/main" id="{41C615E4-BDB7-4324-8ACB-977B4772F958}"/>
                </a:ext>
              </a:extLst>
            </p:cNvPr>
            <p:cNvGrpSpPr/>
            <p:nvPr/>
          </p:nvGrpSpPr>
          <p:grpSpPr>
            <a:xfrm>
              <a:off x="9692883" y="771328"/>
              <a:ext cx="1705748" cy="963850"/>
              <a:chOff x="713602" y="452268"/>
              <a:chExt cx="1705748" cy="963850"/>
            </a:xfrm>
          </p:grpSpPr>
          <p:cxnSp>
            <p:nvCxnSpPr>
              <p:cNvPr id="46" name="Connettore diritto 45">
                <a:extLst>
                  <a:ext uri="{FF2B5EF4-FFF2-40B4-BE49-F238E27FC236}">
                    <a16:creationId xmlns:a16="http://schemas.microsoft.com/office/drawing/2014/main" id="{5A13A5AF-EAC9-4CBE-99E5-877DAD3F6F3E}"/>
                  </a:ext>
                </a:extLst>
              </p:cNvPr>
              <p:cNvCxnSpPr>
                <a:cxnSpLocks/>
              </p:cNvCxnSpPr>
              <p:nvPr/>
            </p:nvCxnSpPr>
            <p:spPr>
              <a:xfrm>
                <a:off x="713602" y="1266825"/>
                <a:ext cx="1705748" cy="0"/>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sp>
            <p:nvSpPr>
              <p:cNvPr id="47" name="Ovale 46">
                <a:extLst>
                  <a:ext uri="{FF2B5EF4-FFF2-40B4-BE49-F238E27FC236}">
                    <a16:creationId xmlns:a16="http://schemas.microsoft.com/office/drawing/2014/main" id="{E86FA219-7001-4E29-BEA3-C4EDE296CA93}"/>
                  </a:ext>
                </a:extLst>
              </p:cNvPr>
              <p:cNvSpPr>
                <a:spLocks noChangeAspect="1"/>
              </p:cNvSpPr>
              <p:nvPr/>
            </p:nvSpPr>
            <p:spPr>
              <a:xfrm>
                <a:off x="1421553" y="1126272"/>
                <a:ext cx="289846" cy="289846"/>
              </a:xfrm>
              <a:prstGeom prst="ellipse">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Ovale 49">
                <a:extLst>
                  <a:ext uri="{FF2B5EF4-FFF2-40B4-BE49-F238E27FC236}">
                    <a16:creationId xmlns:a16="http://schemas.microsoft.com/office/drawing/2014/main" id="{52C30F13-B4BF-4F78-A53F-9DDA2C4F041C}"/>
                  </a:ext>
                </a:extLst>
              </p:cNvPr>
              <p:cNvSpPr>
                <a:spLocks noChangeAspect="1"/>
              </p:cNvSpPr>
              <p:nvPr/>
            </p:nvSpPr>
            <p:spPr>
              <a:xfrm>
                <a:off x="1264612" y="452268"/>
                <a:ext cx="603727" cy="603727"/>
              </a:xfrm>
              <a:prstGeom prst="ellipse">
                <a:avLst/>
              </a:prstGeom>
              <a:solidFill>
                <a:srgbClr val="00BE17"/>
              </a:solidFill>
              <a:ln>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9" name="Connettore diritto 48">
                <a:extLst>
                  <a:ext uri="{FF2B5EF4-FFF2-40B4-BE49-F238E27FC236}">
                    <a16:creationId xmlns:a16="http://schemas.microsoft.com/office/drawing/2014/main" id="{DB44662A-74FF-4050-9E73-CBD08C18103C}"/>
                  </a:ext>
                </a:extLst>
              </p:cNvPr>
              <p:cNvCxnSpPr>
                <a:cxnSpLocks/>
                <a:stCxn id="47" idx="0"/>
                <a:endCxn id="50" idx="4"/>
              </p:cNvCxnSpPr>
              <p:nvPr/>
            </p:nvCxnSpPr>
            <p:spPr>
              <a:xfrm flipV="1">
                <a:off x="1566476" y="1055995"/>
                <a:ext cx="0" cy="70277"/>
              </a:xfrm>
              <a:prstGeom prst="line">
                <a:avLst/>
              </a:prstGeom>
              <a:ln w="38100">
                <a:solidFill>
                  <a:srgbClr val="00BE17"/>
                </a:solidFill>
              </a:ln>
            </p:spPr>
            <p:style>
              <a:lnRef idx="1">
                <a:schemeClr val="accent1"/>
              </a:lnRef>
              <a:fillRef idx="0">
                <a:schemeClr val="accent1"/>
              </a:fillRef>
              <a:effectRef idx="0">
                <a:schemeClr val="accent1"/>
              </a:effectRef>
              <a:fontRef idx="minor">
                <a:schemeClr val="tx1"/>
              </a:fontRef>
            </p:style>
          </p:cxnSp>
        </p:grpSp>
        <p:pic>
          <p:nvPicPr>
            <p:cNvPr id="54" name="Elemento grafico 53" descr="Energia rinnovabile con riempimento a tinta unita">
              <a:extLst>
                <a:ext uri="{FF2B5EF4-FFF2-40B4-BE49-F238E27FC236}">
                  <a16:creationId xmlns:a16="http://schemas.microsoft.com/office/drawing/2014/main" id="{2DBB6FAA-351C-4C01-AE9B-2BF382F72163}"/>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0264738" y="780342"/>
              <a:ext cx="537704" cy="537704"/>
            </a:xfrm>
            <a:prstGeom prst="rect">
              <a:avLst/>
            </a:prstGeom>
          </p:spPr>
        </p:pic>
      </p:grpSp>
      <p:sp>
        <p:nvSpPr>
          <p:cNvPr id="58" name="CasellaDiTesto 57">
            <a:extLst>
              <a:ext uri="{FF2B5EF4-FFF2-40B4-BE49-F238E27FC236}">
                <a16:creationId xmlns:a16="http://schemas.microsoft.com/office/drawing/2014/main" id="{F6FDD7A2-F27D-4C56-A2EF-A49932D93965}"/>
              </a:ext>
            </a:extLst>
          </p:cNvPr>
          <p:cNvSpPr txBox="1"/>
          <p:nvPr/>
        </p:nvSpPr>
        <p:spPr>
          <a:xfrm>
            <a:off x="11215307" y="1639769"/>
            <a:ext cx="364202" cy="523220"/>
          </a:xfrm>
          <a:prstGeom prst="rect">
            <a:avLst/>
          </a:prstGeom>
          <a:noFill/>
          <a:ln>
            <a:noFill/>
          </a:ln>
        </p:spPr>
        <p:txBody>
          <a:bodyPr wrap="square" rtlCol="0">
            <a:spAutoFit/>
          </a:bodyPr>
          <a:lstStyle/>
          <a:p>
            <a:r>
              <a:rPr lang="it-IT" sz="2800" b="1">
                <a:solidFill>
                  <a:srgbClr val="00BE17"/>
                </a:solidFill>
              </a:rPr>
              <a:t>&gt;</a:t>
            </a:r>
            <a:endParaRPr lang="en-GB" sz="2800" b="1">
              <a:solidFill>
                <a:srgbClr val="00BE17"/>
              </a:solidFill>
            </a:endParaRPr>
          </a:p>
        </p:txBody>
      </p:sp>
      <p:cxnSp>
        <p:nvCxnSpPr>
          <p:cNvPr id="63" name="Connettore diritto 62">
            <a:extLst>
              <a:ext uri="{FF2B5EF4-FFF2-40B4-BE49-F238E27FC236}">
                <a16:creationId xmlns:a16="http://schemas.microsoft.com/office/drawing/2014/main" id="{BBD7BA66-4DCD-46FE-811F-9A43CDCD2E81}"/>
              </a:ext>
            </a:extLst>
          </p:cNvPr>
          <p:cNvCxnSpPr>
            <a:cxnSpLocks/>
          </p:cNvCxnSpPr>
          <p:nvPr/>
        </p:nvCxnSpPr>
        <p:spPr>
          <a:xfrm>
            <a:off x="4032312" y="1908453"/>
            <a:ext cx="304800" cy="0"/>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D2F2DF43-3AAF-4E1C-9D02-581AF3E2EC4D}"/>
              </a:ext>
            </a:extLst>
          </p:cNvPr>
          <p:cNvCxnSpPr>
            <a:cxnSpLocks/>
          </p:cNvCxnSpPr>
          <p:nvPr/>
        </p:nvCxnSpPr>
        <p:spPr>
          <a:xfrm>
            <a:off x="9440410" y="1908232"/>
            <a:ext cx="304800" cy="0"/>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cxnSp>
        <p:nvCxnSpPr>
          <p:cNvPr id="65" name="Connettore diritto 64">
            <a:extLst>
              <a:ext uri="{FF2B5EF4-FFF2-40B4-BE49-F238E27FC236}">
                <a16:creationId xmlns:a16="http://schemas.microsoft.com/office/drawing/2014/main" id="{23178A81-080A-4EC3-88CF-A5213307F3D8}"/>
              </a:ext>
            </a:extLst>
          </p:cNvPr>
          <p:cNvCxnSpPr>
            <a:cxnSpLocks/>
          </p:cNvCxnSpPr>
          <p:nvPr/>
        </p:nvCxnSpPr>
        <p:spPr>
          <a:xfrm>
            <a:off x="7013833" y="1908453"/>
            <a:ext cx="304800" cy="0"/>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cxnSp>
        <p:nvCxnSpPr>
          <p:cNvPr id="66" name="Connettore diritto 65">
            <a:extLst>
              <a:ext uri="{FF2B5EF4-FFF2-40B4-BE49-F238E27FC236}">
                <a16:creationId xmlns:a16="http://schemas.microsoft.com/office/drawing/2014/main" id="{609DC881-6F4A-48AB-89FF-F900B55F5949}"/>
              </a:ext>
            </a:extLst>
          </p:cNvPr>
          <p:cNvCxnSpPr>
            <a:cxnSpLocks/>
          </p:cNvCxnSpPr>
          <p:nvPr/>
        </p:nvCxnSpPr>
        <p:spPr>
          <a:xfrm flipV="1">
            <a:off x="6080386" y="1908232"/>
            <a:ext cx="225725" cy="1"/>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cxnSp>
        <p:nvCxnSpPr>
          <p:cNvPr id="67" name="Connettore diritto 66">
            <a:extLst>
              <a:ext uri="{FF2B5EF4-FFF2-40B4-BE49-F238E27FC236}">
                <a16:creationId xmlns:a16="http://schemas.microsoft.com/office/drawing/2014/main" id="{8AB7A7CC-7A60-4B4C-8A54-E152C51131E7}"/>
              </a:ext>
            </a:extLst>
          </p:cNvPr>
          <p:cNvCxnSpPr>
            <a:cxnSpLocks/>
          </p:cNvCxnSpPr>
          <p:nvPr/>
        </p:nvCxnSpPr>
        <p:spPr>
          <a:xfrm>
            <a:off x="2549138" y="1908453"/>
            <a:ext cx="408949" cy="0"/>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cxnSp>
        <p:nvCxnSpPr>
          <p:cNvPr id="70" name="Connettore diritto 69">
            <a:extLst>
              <a:ext uri="{FF2B5EF4-FFF2-40B4-BE49-F238E27FC236}">
                <a16:creationId xmlns:a16="http://schemas.microsoft.com/office/drawing/2014/main" id="{D409E5B4-475B-4D9A-B3A0-C0F747A516E3}"/>
              </a:ext>
            </a:extLst>
          </p:cNvPr>
          <p:cNvCxnSpPr>
            <a:cxnSpLocks/>
          </p:cNvCxnSpPr>
          <p:nvPr/>
        </p:nvCxnSpPr>
        <p:spPr>
          <a:xfrm>
            <a:off x="8996196" y="1908232"/>
            <a:ext cx="304800" cy="0"/>
          </a:xfrm>
          <a:prstGeom prst="line">
            <a:avLst/>
          </a:prstGeom>
          <a:ln w="38100">
            <a:solidFill>
              <a:srgbClr val="00BE17"/>
            </a:solidFill>
            <a:prstDash val="sysDot"/>
          </a:ln>
        </p:spPr>
        <p:style>
          <a:lnRef idx="1">
            <a:schemeClr val="accent1"/>
          </a:lnRef>
          <a:fillRef idx="0">
            <a:schemeClr val="accent1"/>
          </a:fillRef>
          <a:effectRef idx="0">
            <a:schemeClr val="accent1"/>
          </a:effectRef>
          <a:fontRef idx="minor">
            <a:schemeClr val="tx1"/>
          </a:fontRef>
        </p:style>
      </p:cxnSp>
      <p:sp>
        <p:nvSpPr>
          <p:cNvPr id="71" name="CasellaDiTesto 70">
            <a:extLst>
              <a:ext uri="{FF2B5EF4-FFF2-40B4-BE49-F238E27FC236}">
                <a16:creationId xmlns:a16="http://schemas.microsoft.com/office/drawing/2014/main" id="{D6A3E7A9-E83C-44C8-B3E0-33FB47310AB8}"/>
              </a:ext>
            </a:extLst>
          </p:cNvPr>
          <p:cNvSpPr txBox="1"/>
          <p:nvPr/>
        </p:nvSpPr>
        <p:spPr>
          <a:xfrm>
            <a:off x="550605" y="1969778"/>
            <a:ext cx="2366394" cy="369332"/>
          </a:xfrm>
          <a:prstGeom prst="rect">
            <a:avLst/>
          </a:prstGeom>
          <a:noFill/>
        </p:spPr>
        <p:txBody>
          <a:bodyPr wrap="square" rtlCol="0">
            <a:spAutoFit/>
          </a:bodyPr>
          <a:lstStyle/>
          <a:p>
            <a:pPr algn="ctr"/>
            <a:r>
              <a:rPr lang="it-IT" i="1"/>
              <a:t>Join the community</a:t>
            </a:r>
            <a:endParaRPr lang="en-GB" i="1"/>
          </a:p>
        </p:txBody>
      </p:sp>
      <p:sp>
        <p:nvSpPr>
          <p:cNvPr id="72" name="CasellaDiTesto 71">
            <a:extLst>
              <a:ext uri="{FF2B5EF4-FFF2-40B4-BE49-F238E27FC236}">
                <a16:creationId xmlns:a16="http://schemas.microsoft.com/office/drawing/2014/main" id="{1A72A140-B5D0-4627-A697-C37388F1ADBE}"/>
              </a:ext>
            </a:extLst>
          </p:cNvPr>
          <p:cNvSpPr txBox="1"/>
          <p:nvPr/>
        </p:nvSpPr>
        <p:spPr>
          <a:xfrm>
            <a:off x="3954418" y="1969778"/>
            <a:ext cx="2489184" cy="369332"/>
          </a:xfrm>
          <a:prstGeom prst="rect">
            <a:avLst/>
          </a:prstGeom>
          <a:noFill/>
        </p:spPr>
        <p:txBody>
          <a:bodyPr wrap="square" rtlCol="0">
            <a:spAutoFit/>
          </a:bodyPr>
          <a:lstStyle/>
          <a:p>
            <a:pPr algn="ctr"/>
            <a:r>
              <a:rPr lang="it-IT" i="1"/>
              <a:t>Match host and guest</a:t>
            </a:r>
            <a:endParaRPr lang="en-GB" i="1"/>
          </a:p>
        </p:txBody>
      </p:sp>
      <p:sp>
        <p:nvSpPr>
          <p:cNvPr id="73" name="CasellaDiTesto 72">
            <a:extLst>
              <a:ext uri="{FF2B5EF4-FFF2-40B4-BE49-F238E27FC236}">
                <a16:creationId xmlns:a16="http://schemas.microsoft.com/office/drawing/2014/main" id="{D680C2DF-3311-459E-B584-6A782242D8B3}"/>
              </a:ext>
            </a:extLst>
          </p:cNvPr>
          <p:cNvSpPr txBox="1"/>
          <p:nvPr/>
        </p:nvSpPr>
        <p:spPr>
          <a:xfrm>
            <a:off x="7076061" y="1969778"/>
            <a:ext cx="2181073" cy="369332"/>
          </a:xfrm>
          <a:prstGeom prst="rect">
            <a:avLst/>
          </a:prstGeom>
          <a:noFill/>
        </p:spPr>
        <p:txBody>
          <a:bodyPr wrap="square" rtlCol="0">
            <a:spAutoFit/>
          </a:bodyPr>
          <a:lstStyle/>
          <a:p>
            <a:pPr algn="ctr"/>
            <a:r>
              <a:rPr lang="it-IT" i="1"/>
              <a:t>Energy production</a:t>
            </a:r>
            <a:endParaRPr lang="en-GB" i="1"/>
          </a:p>
        </p:txBody>
      </p:sp>
      <p:sp>
        <p:nvSpPr>
          <p:cNvPr id="74" name="CasellaDiTesto 73">
            <a:extLst>
              <a:ext uri="{FF2B5EF4-FFF2-40B4-BE49-F238E27FC236}">
                <a16:creationId xmlns:a16="http://schemas.microsoft.com/office/drawing/2014/main" id="{CB94843F-D039-433E-BBA0-1D1624C875F4}"/>
              </a:ext>
            </a:extLst>
          </p:cNvPr>
          <p:cNvSpPr txBox="1"/>
          <p:nvPr/>
        </p:nvSpPr>
        <p:spPr>
          <a:xfrm>
            <a:off x="9490441" y="1969778"/>
            <a:ext cx="2215280" cy="369332"/>
          </a:xfrm>
          <a:prstGeom prst="rect">
            <a:avLst/>
          </a:prstGeom>
          <a:noFill/>
        </p:spPr>
        <p:txBody>
          <a:bodyPr wrap="square" rtlCol="0">
            <a:spAutoFit/>
          </a:bodyPr>
          <a:lstStyle/>
          <a:p>
            <a:pPr algn="ctr"/>
            <a:r>
              <a:rPr lang="it-IT" i="1"/>
              <a:t>Energy exchange </a:t>
            </a:r>
            <a:endParaRPr lang="en-GB" i="1"/>
          </a:p>
        </p:txBody>
      </p:sp>
      <p:sp>
        <p:nvSpPr>
          <p:cNvPr id="59" name="CasellaDiTesto 58">
            <a:extLst>
              <a:ext uri="{FF2B5EF4-FFF2-40B4-BE49-F238E27FC236}">
                <a16:creationId xmlns:a16="http://schemas.microsoft.com/office/drawing/2014/main" id="{3EE837F7-EEAC-410F-8F53-2FB383D876CA}"/>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3</a:t>
            </a:r>
            <a:endParaRPr lang="en-GB" b="1">
              <a:solidFill>
                <a:schemeClr val="bg1"/>
              </a:solidFill>
            </a:endParaRPr>
          </a:p>
        </p:txBody>
      </p:sp>
      <p:grpSp>
        <p:nvGrpSpPr>
          <p:cNvPr id="61" name="Gruppo 60">
            <a:extLst>
              <a:ext uri="{FF2B5EF4-FFF2-40B4-BE49-F238E27FC236}">
                <a16:creationId xmlns:a16="http://schemas.microsoft.com/office/drawing/2014/main" id="{1A4F709C-DEA1-41B8-9A0C-75A4FBD8761B}"/>
              </a:ext>
            </a:extLst>
          </p:cNvPr>
          <p:cNvGrpSpPr/>
          <p:nvPr/>
        </p:nvGrpSpPr>
        <p:grpSpPr>
          <a:xfrm>
            <a:off x="0" y="5740252"/>
            <a:ext cx="12201832" cy="1127760"/>
            <a:chOff x="0" y="5740400"/>
            <a:chExt cx="12201832" cy="1127760"/>
          </a:xfrm>
        </p:grpSpPr>
        <p:sp>
          <p:nvSpPr>
            <p:cNvPr id="62" name="CasellaDiTesto 61">
              <a:extLst>
                <a:ext uri="{FF2B5EF4-FFF2-40B4-BE49-F238E27FC236}">
                  <a16:creationId xmlns:a16="http://schemas.microsoft.com/office/drawing/2014/main" id="{D4962A3A-552B-4EAF-977D-9CF09562CDD8}"/>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68" name="Immagine 67">
              <a:extLst>
                <a:ext uri="{FF2B5EF4-FFF2-40B4-BE49-F238E27FC236}">
                  <a16:creationId xmlns:a16="http://schemas.microsoft.com/office/drawing/2014/main" id="{705EE0C4-979D-4CDC-AC4F-7331C0F2B38B}"/>
                </a:ext>
              </a:extLst>
            </p:cNvPr>
            <p:cNvPicPr>
              <a:picLocks noChangeAspect="1"/>
            </p:cNvPicPr>
            <p:nvPr/>
          </p:nvPicPr>
          <p:blipFill>
            <a:blip r:embed="rId18">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69" name="Figura a mano libera: forma 68">
              <a:extLst>
                <a:ext uri="{FF2B5EF4-FFF2-40B4-BE49-F238E27FC236}">
                  <a16:creationId xmlns:a16="http://schemas.microsoft.com/office/drawing/2014/main" id="{CE7B8B97-4199-4BAF-B0BE-EE1367F33193}"/>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7" name="Figura a mano libera: forma 76">
            <a:extLst>
              <a:ext uri="{FF2B5EF4-FFF2-40B4-BE49-F238E27FC236}">
                <a16:creationId xmlns:a16="http://schemas.microsoft.com/office/drawing/2014/main" id="{83C70C5E-E4EF-495B-9B6F-BA8F2680DCA7}"/>
              </a:ext>
            </a:extLst>
          </p:cNvPr>
          <p:cNvSpPr/>
          <p:nvPr/>
        </p:nvSpPr>
        <p:spPr>
          <a:xfrm>
            <a:off x="-9832" y="5733488"/>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CasellaDiTesto 77">
            <a:extLst>
              <a:ext uri="{FF2B5EF4-FFF2-40B4-BE49-F238E27FC236}">
                <a16:creationId xmlns:a16="http://schemas.microsoft.com/office/drawing/2014/main" id="{6D39ABEA-E38C-4B25-AF48-77F4DFAB5C3A}"/>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3</a:t>
            </a:r>
            <a:endParaRPr lang="en-GB" b="1">
              <a:solidFill>
                <a:schemeClr val="bg1"/>
              </a:solidFill>
            </a:endParaRPr>
          </a:p>
        </p:txBody>
      </p:sp>
      <p:sp>
        <p:nvSpPr>
          <p:cNvPr id="84" name="CasellaDiTesto 83">
            <a:extLst>
              <a:ext uri="{FF2B5EF4-FFF2-40B4-BE49-F238E27FC236}">
                <a16:creationId xmlns:a16="http://schemas.microsoft.com/office/drawing/2014/main" id="{6DDA6D21-5B1C-49BE-ADB2-5FE3591B74F4}"/>
              </a:ext>
            </a:extLst>
          </p:cNvPr>
          <p:cNvSpPr txBox="1"/>
          <p:nvPr/>
        </p:nvSpPr>
        <p:spPr>
          <a:xfrm>
            <a:off x="-13456" y="169693"/>
            <a:ext cx="8732432" cy="830997"/>
          </a:xfrm>
          <a:prstGeom prst="rect">
            <a:avLst/>
          </a:prstGeom>
          <a:noFill/>
        </p:spPr>
        <p:txBody>
          <a:bodyPr wrap="square" rtlCol="0">
            <a:spAutoFit/>
          </a:bodyPr>
          <a:lstStyle/>
          <a:p>
            <a:r>
              <a:rPr lang="it-IT" sz="4800" b="1">
                <a:latin typeface="Arvo" panose="02000000000000000000" pitchFamily="2" charset="0"/>
              </a:rPr>
              <a:t>THE PLATFORM</a:t>
            </a:r>
            <a:endParaRPr lang="en-GB" sz="4800" b="1">
              <a:latin typeface="Arvo" panose="02000000000000000000" pitchFamily="2" charset="0"/>
            </a:endParaRPr>
          </a:p>
        </p:txBody>
      </p:sp>
      <p:cxnSp>
        <p:nvCxnSpPr>
          <p:cNvPr id="85" name="Connettore diritto 84">
            <a:extLst>
              <a:ext uri="{FF2B5EF4-FFF2-40B4-BE49-F238E27FC236}">
                <a16:creationId xmlns:a16="http://schemas.microsoft.com/office/drawing/2014/main" id="{AEEF32A7-74B5-4FF0-AD9D-06FB54C6A17D}"/>
              </a:ext>
            </a:extLst>
          </p:cNvPr>
          <p:cNvCxnSpPr>
            <a:cxnSpLocks/>
          </p:cNvCxnSpPr>
          <p:nvPr/>
        </p:nvCxnSpPr>
        <p:spPr>
          <a:xfrm>
            <a:off x="-2400" y="1007603"/>
            <a:ext cx="57809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CasellaDiTesto 1">
            <a:extLst>
              <a:ext uri="{FF2B5EF4-FFF2-40B4-BE49-F238E27FC236}">
                <a16:creationId xmlns:a16="http://schemas.microsoft.com/office/drawing/2014/main" id="{9B15242F-CFAF-4C5A-9828-4AE7950AB28D}"/>
              </a:ext>
            </a:extLst>
          </p:cNvPr>
          <p:cNvSpPr txBox="1"/>
          <p:nvPr/>
        </p:nvSpPr>
        <p:spPr>
          <a:xfrm>
            <a:off x="3803181" y="5726574"/>
            <a:ext cx="3528907" cy="338554"/>
          </a:xfrm>
          <a:prstGeom prst="rect">
            <a:avLst/>
          </a:prstGeom>
          <a:noFill/>
        </p:spPr>
        <p:txBody>
          <a:bodyPr wrap="square" rtlCol="0">
            <a:spAutoFit/>
          </a:bodyPr>
          <a:lstStyle/>
          <a:p>
            <a:r>
              <a:rPr lang="en-GB" sz="1600" b="1">
                <a:solidFill>
                  <a:schemeClr val="accent2"/>
                </a:solidFill>
                <a:sym typeface="Wingdings" panose="05000000000000000000" pitchFamily="2" charset="2"/>
              </a:rPr>
              <a:t>     </a:t>
            </a:r>
            <a:r>
              <a:rPr lang="en-GB" sz="1600" b="1" i="1"/>
              <a:t>More solar plants</a:t>
            </a:r>
          </a:p>
        </p:txBody>
      </p:sp>
      <p:sp>
        <p:nvSpPr>
          <p:cNvPr id="4" name="CasellaDiTesto 3">
            <a:extLst>
              <a:ext uri="{FF2B5EF4-FFF2-40B4-BE49-F238E27FC236}">
                <a16:creationId xmlns:a16="http://schemas.microsoft.com/office/drawing/2014/main" id="{4D01C707-8202-439E-B5D1-6203CE7789FE}"/>
              </a:ext>
            </a:extLst>
          </p:cNvPr>
          <p:cNvSpPr txBox="1"/>
          <p:nvPr/>
        </p:nvSpPr>
        <p:spPr>
          <a:xfrm>
            <a:off x="6886574" y="5726574"/>
            <a:ext cx="2533918" cy="338554"/>
          </a:xfrm>
          <a:prstGeom prst="rect">
            <a:avLst/>
          </a:prstGeom>
          <a:noFill/>
        </p:spPr>
        <p:txBody>
          <a:bodyPr wrap="square" rtlCol="0">
            <a:spAutoFit/>
          </a:bodyPr>
          <a:lstStyle/>
          <a:p>
            <a:r>
              <a:rPr lang="en-GB" sz="1600" b="1" i="1">
                <a:solidFill>
                  <a:schemeClr val="accent2"/>
                </a:solidFill>
                <a:sym typeface="Wingdings" panose="05000000000000000000" pitchFamily="2" charset="2"/>
              </a:rPr>
              <a:t> </a:t>
            </a:r>
            <a:r>
              <a:rPr lang="en-GB" sz="1600" b="1" i="1"/>
              <a:t>Use of clean energy source</a:t>
            </a:r>
          </a:p>
        </p:txBody>
      </p:sp>
      <p:sp>
        <p:nvSpPr>
          <p:cNvPr id="5" name="CasellaDiTesto 4">
            <a:extLst>
              <a:ext uri="{FF2B5EF4-FFF2-40B4-BE49-F238E27FC236}">
                <a16:creationId xmlns:a16="http://schemas.microsoft.com/office/drawing/2014/main" id="{AC5A36D5-BDC7-4301-B716-5B64B936FAC7}"/>
              </a:ext>
            </a:extLst>
          </p:cNvPr>
          <p:cNvSpPr txBox="1"/>
          <p:nvPr/>
        </p:nvSpPr>
        <p:spPr>
          <a:xfrm>
            <a:off x="9605577" y="5726574"/>
            <a:ext cx="2157491" cy="338554"/>
          </a:xfrm>
          <a:prstGeom prst="rect">
            <a:avLst/>
          </a:prstGeom>
          <a:noFill/>
        </p:spPr>
        <p:txBody>
          <a:bodyPr wrap="square" rtlCol="0">
            <a:spAutoFit/>
          </a:bodyPr>
          <a:lstStyle/>
          <a:p>
            <a:r>
              <a:rPr lang="en-GB" sz="1600" b="1" i="1">
                <a:solidFill>
                  <a:schemeClr val="accent2"/>
                </a:solidFill>
                <a:sym typeface="Wingdings" panose="05000000000000000000" pitchFamily="2" charset="2"/>
              </a:rPr>
              <a:t> </a:t>
            </a:r>
            <a:r>
              <a:rPr lang="en-GB" sz="1600" b="1" i="1"/>
              <a:t>Enhance the surplus</a:t>
            </a:r>
          </a:p>
        </p:txBody>
      </p:sp>
      <p:sp>
        <p:nvSpPr>
          <p:cNvPr id="76" name="CasellaDiTesto 75">
            <a:extLst>
              <a:ext uri="{FF2B5EF4-FFF2-40B4-BE49-F238E27FC236}">
                <a16:creationId xmlns:a16="http://schemas.microsoft.com/office/drawing/2014/main" id="{D0CB7436-5E63-4325-B259-9FB56E7018B1}"/>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2505741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Group 16"/>
          <p:cNvGrpSpPr/>
          <p:nvPr/>
        </p:nvGrpSpPr>
        <p:grpSpPr>
          <a:xfrm>
            <a:off x="8517517" y="3412851"/>
            <a:ext cx="1239473" cy="1242994"/>
            <a:chOff x="2257425" y="2868613"/>
            <a:chExt cx="1117600" cy="1120775"/>
          </a:xfrm>
        </p:grpSpPr>
        <p:sp>
          <p:nvSpPr>
            <p:cNvPr id="5"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3"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4"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5"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6"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25" name="Group 24"/>
          <p:cNvGrpSpPr/>
          <p:nvPr/>
        </p:nvGrpSpPr>
        <p:grpSpPr>
          <a:xfrm>
            <a:off x="6124480" y="4187709"/>
            <a:ext cx="1371536" cy="1375432"/>
            <a:chOff x="2257425" y="2865383"/>
            <a:chExt cx="1117600" cy="1120775"/>
          </a:xfrm>
        </p:grpSpPr>
        <p:sp>
          <p:nvSpPr>
            <p:cNvPr id="26" name="Freeform 5"/>
            <p:cNvSpPr>
              <a:spLocks noEditPoints="1"/>
            </p:cNvSpPr>
            <p:nvPr/>
          </p:nvSpPr>
          <p:spPr bwMode="auto">
            <a:xfrm>
              <a:off x="2257425" y="286538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7"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8"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9"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0"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1"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32" name="Group 31"/>
          <p:cNvGrpSpPr/>
          <p:nvPr/>
        </p:nvGrpSpPr>
        <p:grpSpPr>
          <a:xfrm>
            <a:off x="8718001" y="2260358"/>
            <a:ext cx="615197" cy="616945"/>
            <a:chOff x="2257425" y="2868613"/>
            <a:chExt cx="1117600" cy="1120775"/>
          </a:xfrm>
        </p:grpSpPr>
        <p:sp>
          <p:nvSpPr>
            <p:cNvPr id="33"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4"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5"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70AD4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6"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70AD4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7"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70AD4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8"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70AD4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39" name="Group 38"/>
          <p:cNvGrpSpPr/>
          <p:nvPr/>
        </p:nvGrpSpPr>
        <p:grpSpPr>
          <a:xfrm>
            <a:off x="6437688" y="1436993"/>
            <a:ext cx="892025" cy="894559"/>
            <a:chOff x="2257425" y="2868613"/>
            <a:chExt cx="1117600" cy="1120775"/>
          </a:xfrm>
        </p:grpSpPr>
        <p:sp>
          <p:nvSpPr>
            <p:cNvPr id="40"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1"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2"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3"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4"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5"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46" name="Group 45"/>
          <p:cNvGrpSpPr/>
          <p:nvPr/>
        </p:nvGrpSpPr>
        <p:grpSpPr>
          <a:xfrm>
            <a:off x="3379658" y="2377826"/>
            <a:ext cx="847657" cy="850065"/>
            <a:chOff x="2257425" y="2868613"/>
            <a:chExt cx="1117600" cy="1120775"/>
          </a:xfrm>
        </p:grpSpPr>
        <p:sp>
          <p:nvSpPr>
            <p:cNvPr id="47"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8"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9"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0"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1"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2"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53" name="Group 52"/>
          <p:cNvGrpSpPr/>
          <p:nvPr/>
        </p:nvGrpSpPr>
        <p:grpSpPr>
          <a:xfrm>
            <a:off x="3282888" y="3505980"/>
            <a:ext cx="1286694" cy="1290349"/>
            <a:chOff x="2257425" y="2868613"/>
            <a:chExt cx="1117600" cy="1120775"/>
          </a:xfrm>
        </p:grpSpPr>
        <p:sp>
          <p:nvSpPr>
            <p:cNvPr id="54"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5"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6"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7"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8"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9"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61" name="Group 60"/>
          <p:cNvGrpSpPr/>
          <p:nvPr/>
        </p:nvGrpSpPr>
        <p:grpSpPr>
          <a:xfrm>
            <a:off x="4727483" y="4440330"/>
            <a:ext cx="889911" cy="892439"/>
            <a:chOff x="2257425" y="2868613"/>
            <a:chExt cx="1117600" cy="1120775"/>
          </a:xfrm>
        </p:grpSpPr>
        <p:sp>
          <p:nvSpPr>
            <p:cNvPr id="62"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3"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4"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5"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6"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7"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82" name="Group 81"/>
          <p:cNvGrpSpPr/>
          <p:nvPr/>
        </p:nvGrpSpPr>
        <p:grpSpPr>
          <a:xfrm>
            <a:off x="3946340" y="5033046"/>
            <a:ext cx="597747" cy="599445"/>
            <a:chOff x="2257425" y="2868613"/>
            <a:chExt cx="1117600" cy="1120775"/>
          </a:xfrm>
        </p:grpSpPr>
        <p:sp>
          <p:nvSpPr>
            <p:cNvPr id="83"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4"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5"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6"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7"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8"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89" name="Group 88"/>
          <p:cNvGrpSpPr/>
          <p:nvPr/>
        </p:nvGrpSpPr>
        <p:grpSpPr>
          <a:xfrm>
            <a:off x="6943118" y="2403803"/>
            <a:ext cx="1759884" cy="1764883"/>
            <a:chOff x="2257425" y="2868613"/>
            <a:chExt cx="1117600" cy="1120775"/>
          </a:xfrm>
        </p:grpSpPr>
        <p:sp>
          <p:nvSpPr>
            <p:cNvPr id="90"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1"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2"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3"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4"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5"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96" name="Group 95"/>
          <p:cNvGrpSpPr/>
          <p:nvPr/>
        </p:nvGrpSpPr>
        <p:grpSpPr>
          <a:xfrm>
            <a:off x="4537391" y="2000675"/>
            <a:ext cx="2308475" cy="2315032"/>
            <a:chOff x="2257425" y="2868613"/>
            <a:chExt cx="1117600" cy="1120775"/>
          </a:xfrm>
        </p:grpSpPr>
        <p:sp>
          <p:nvSpPr>
            <p:cNvPr id="97" name="Freeform 5"/>
            <p:cNvSpPr>
              <a:spLocks noEditPoints="1"/>
            </p:cNvSpPr>
            <p:nvPr/>
          </p:nvSpPr>
          <p:spPr bwMode="auto">
            <a:xfrm>
              <a:off x="2257425" y="286861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8" name="Freeform 6"/>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9" name="Freeform 7"/>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00" name="Freeform 8"/>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01" name="Freeform 9"/>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02" name="Freeform 10"/>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cxnSp>
        <p:nvCxnSpPr>
          <p:cNvPr id="108" name="Straight Connector 107"/>
          <p:cNvCxnSpPr/>
          <p:nvPr/>
        </p:nvCxnSpPr>
        <p:spPr>
          <a:xfrm flipH="1" flipV="1">
            <a:off x="9191172" y="4502672"/>
            <a:ext cx="545790" cy="116861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a:cxnSpLocks/>
          </p:cNvCxnSpPr>
          <p:nvPr/>
        </p:nvCxnSpPr>
        <p:spPr>
          <a:xfrm flipH="1" flipV="1">
            <a:off x="9724610" y="5665471"/>
            <a:ext cx="2102000" cy="16497"/>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68EB6B5D-84A6-4EA6-9AB4-A42F13EA240B}"/>
              </a:ext>
            </a:extLst>
          </p:cNvPr>
          <p:cNvSpPr txBox="1"/>
          <p:nvPr/>
        </p:nvSpPr>
        <p:spPr>
          <a:xfrm>
            <a:off x="9624943" y="5191393"/>
            <a:ext cx="1901160" cy="4770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rPr>
              <a:t>Consumer</a:t>
            </a:r>
            <a:r>
              <a:rPr kumimoji="0" lang="en-GB" sz="2500" i="1" u="none" strike="noStrike" kern="1200" cap="none" spc="0" normalizeH="0" baseline="0" noProof="0">
                <a:ln>
                  <a:noFill/>
                </a:ln>
                <a:solidFill>
                  <a:srgbClr val="282F39"/>
                </a:solidFill>
                <a:effectLst/>
                <a:uLnTx/>
                <a:uFillTx/>
                <a:latin typeface="Noto Sans" panose="020B0502040504020204" pitchFamily="34"/>
                <a:ea typeface="Noto Sans" panose="020B0502040504020204" pitchFamily="34"/>
                <a:cs typeface="Noto Sans" panose="020B0502040504020204" pitchFamily="34"/>
              </a:rPr>
              <a:t> </a:t>
            </a:r>
          </a:p>
        </p:txBody>
      </p:sp>
      <p:cxnSp>
        <p:nvCxnSpPr>
          <p:cNvPr id="109" name="Straight Connector 108"/>
          <p:cNvCxnSpPr>
            <a:endCxn id="54" idx="23"/>
          </p:cNvCxnSpPr>
          <p:nvPr/>
        </p:nvCxnSpPr>
        <p:spPr>
          <a:xfrm flipV="1">
            <a:off x="2699705" y="4457152"/>
            <a:ext cx="778584" cy="76790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cxnSpLocks/>
          </p:cNvCxnSpPr>
          <p:nvPr/>
        </p:nvCxnSpPr>
        <p:spPr>
          <a:xfrm flipH="1">
            <a:off x="730557" y="5225054"/>
            <a:ext cx="1969150"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68EB6B5D-84A6-4EA6-9AB4-A42F13EA240B}"/>
              </a:ext>
            </a:extLst>
          </p:cNvPr>
          <p:cNvSpPr txBox="1"/>
          <p:nvPr/>
        </p:nvSpPr>
        <p:spPr>
          <a:xfrm>
            <a:off x="949590" y="4759702"/>
            <a:ext cx="1901160" cy="4770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rPr>
              <a:t>Prosumer</a:t>
            </a:r>
          </a:p>
        </p:txBody>
      </p:sp>
      <p:cxnSp>
        <p:nvCxnSpPr>
          <p:cNvPr id="112" name="Straight Connector 111"/>
          <p:cNvCxnSpPr>
            <a:stCxn id="90" idx="42"/>
          </p:cNvCxnSpPr>
          <p:nvPr/>
        </p:nvCxnSpPr>
        <p:spPr>
          <a:xfrm flipV="1">
            <a:off x="8077714" y="1704327"/>
            <a:ext cx="636718" cy="89109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cxnSpLocks/>
          </p:cNvCxnSpPr>
          <p:nvPr/>
        </p:nvCxnSpPr>
        <p:spPr>
          <a:xfrm flipH="1">
            <a:off x="8702393" y="1699821"/>
            <a:ext cx="1360249" cy="579"/>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68EB6B5D-84A6-4EA6-9AB4-A42F13EA240B}"/>
              </a:ext>
            </a:extLst>
          </p:cNvPr>
          <p:cNvSpPr txBox="1"/>
          <p:nvPr/>
        </p:nvSpPr>
        <p:spPr>
          <a:xfrm>
            <a:off x="6021568" y="340055"/>
            <a:ext cx="1901160" cy="4770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rPr>
              <a:t>Investor </a:t>
            </a:r>
          </a:p>
        </p:txBody>
      </p:sp>
      <p:sp>
        <p:nvSpPr>
          <p:cNvPr id="117" name="CasellaDiTesto 116">
            <a:extLst>
              <a:ext uri="{FF2B5EF4-FFF2-40B4-BE49-F238E27FC236}">
                <a16:creationId xmlns:a16="http://schemas.microsoft.com/office/drawing/2014/main" id="{EFA7BAF2-9FBF-453A-8830-1FDF85D52619}"/>
              </a:ext>
            </a:extLst>
          </p:cNvPr>
          <p:cNvSpPr txBox="1"/>
          <p:nvPr/>
        </p:nvSpPr>
        <p:spPr>
          <a:xfrm>
            <a:off x="-13456" y="169693"/>
            <a:ext cx="4239141" cy="830997"/>
          </a:xfrm>
          <a:prstGeom prst="rect">
            <a:avLst/>
          </a:prstGeom>
          <a:noFill/>
        </p:spPr>
        <p:txBody>
          <a:bodyPr wrap="square" rtlCol="0">
            <a:spAutoFit/>
          </a:bodyPr>
          <a:lstStyle/>
          <a:p>
            <a:r>
              <a:rPr lang="it-IT" sz="4800" b="1">
                <a:solidFill>
                  <a:schemeClr val="tx2"/>
                </a:solidFill>
                <a:latin typeface="Arvo" panose="02000000000000000000" pitchFamily="2" charset="0"/>
              </a:rPr>
              <a:t>CUSTOMERS </a:t>
            </a:r>
            <a:endParaRPr lang="en-GB" sz="4800" b="1">
              <a:solidFill>
                <a:schemeClr val="tx2"/>
              </a:solidFill>
              <a:latin typeface="Arvo" panose="02000000000000000000" pitchFamily="2" charset="0"/>
            </a:endParaRPr>
          </a:p>
        </p:txBody>
      </p:sp>
      <p:cxnSp>
        <p:nvCxnSpPr>
          <p:cNvPr id="120" name="Connettore diritto 119">
            <a:extLst>
              <a:ext uri="{FF2B5EF4-FFF2-40B4-BE49-F238E27FC236}">
                <a16:creationId xmlns:a16="http://schemas.microsoft.com/office/drawing/2014/main" id="{3DF496F1-9EA5-4C8E-9C3D-2521D67FB896}"/>
              </a:ext>
            </a:extLst>
          </p:cNvPr>
          <p:cNvCxnSpPr>
            <a:cxnSpLocks/>
          </p:cNvCxnSpPr>
          <p:nvPr/>
        </p:nvCxnSpPr>
        <p:spPr>
          <a:xfrm flipV="1">
            <a:off x="-2400" y="971727"/>
            <a:ext cx="4325728" cy="35875"/>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1" name="Group 24">
            <a:extLst>
              <a:ext uri="{FF2B5EF4-FFF2-40B4-BE49-F238E27FC236}">
                <a16:creationId xmlns:a16="http://schemas.microsoft.com/office/drawing/2014/main" id="{A177559D-8B7B-47B2-8043-1D214E293C02}"/>
              </a:ext>
            </a:extLst>
          </p:cNvPr>
          <p:cNvGrpSpPr/>
          <p:nvPr/>
        </p:nvGrpSpPr>
        <p:grpSpPr>
          <a:xfrm>
            <a:off x="1934007" y="2581547"/>
            <a:ext cx="1371536" cy="1375432"/>
            <a:chOff x="2257425" y="2865383"/>
            <a:chExt cx="1117600" cy="1120775"/>
          </a:xfrm>
        </p:grpSpPr>
        <p:sp>
          <p:nvSpPr>
            <p:cNvPr id="122" name="Freeform 5">
              <a:extLst>
                <a:ext uri="{FF2B5EF4-FFF2-40B4-BE49-F238E27FC236}">
                  <a16:creationId xmlns:a16="http://schemas.microsoft.com/office/drawing/2014/main" id="{5356175C-3798-4291-B0EE-CCF606FD1CE6}"/>
                </a:ext>
              </a:extLst>
            </p:cNvPr>
            <p:cNvSpPr>
              <a:spLocks noEditPoints="1"/>
            </p:cNvSpPr>
            <p:nvPr/>
          </p:nvSpPr>
          <p:spPr bwMode="auto">
            <a:xfrm>
              <a:off x="2257425" y="2865383"/>
              <a:ext cx="1117600" cy="1120775"/>
            </a:xfrm>
            <a:custGeom>
              <a:avLst/>
              <a:gdLst>
                <a:gd name="T0" fmla="*/ 320 w 349"/>
                <a:gd name="T1" fmla="*/ 91 h 350"/>
                <a:gd name="T2" fmla="*/ 337 w 349"/>
                <a:gd name="T3" fmla="*/ 115 h 350"/>
                <a:gd name="T4" fmla="*/ 323 w 349"/>
                <a:gd name="T5" fmla="*/ 133 h 350"/>
                <a:gd name="T6" fmla="*/ 318 w 349"/>
                <a:gd name="T7" fmla="*/ 157 h 350"/>
                <a:gd name="T8" fmla="*/ 338 w 349"/>
                <a:gd name="T9" fmla="*/ 177 h 350"/>
                <a:gd name="T10" fmla="*/ 344 w 349"/>
                <a:gd name="T11" fmla="*/ 208 h 350"/>
                <a:gd name="T12" fmla="*/ 322 w 349"/>
                <a:gd name="T13" fmla="*/ 217 h 350"/>
                <a:gd name="T14" fmla="*/ 306 w 349"/>
                <a:gd name="T15" fmla="*/ 236 h 350"/>
                <a:gd name="T16" fmla="*/ 317 w 349"/>
                <a:gd name="T17" fmla="*/ 260 h 350"/>
                <a:gd name="T18" fmla="*/ 307 w 349"/>
                <a:gd name="T19" fmla="*/ 286 h 350"/>
                <a:gd name="T20" fmla="*/ 279 w 349"/>
                <a:gd name="T21" fmla="*/ 283 h 350"/>
                <a:gd name="T22" fmla="*/ 258 w 349"/>
                <a:gd name="T23" fmla="*/ 294 h 350"/>
                <a:gd name="T24" fmla="*/ 256 w 349"/>
                <a:gd name="T25" fmla="*/ 321 h 350"/>
                <a:gd name="T26" fmla="*/ 233 w 349"/>
                <a:gd name="T27" fmla="*/ 337 h 350"/>
                <a:gd name="T28" fmla="*/ 212 w 349"/>
                <a:gd name="T29" fmla="*/ 322 h 350"/>
                <a:gd name="T30" fmla="*/ 187 w 349"/>
                <a:gd name="T31" fmla="*/ 320 h 350"/>
                <a:gd name="T32" fmla="*/ 171 w 349"/>
                <a:gd name="T33" fmla="*/ 343 h 350"/>
                <a:gd name="T34" fmla="*/ 140 w 349"/>
                <a:gd name="T35" fmla="*/ 346 h 350"/>
                <a:gd name="T36" fmla="*/ 133 w 349"/>
                <a:gd name="T37" fmla="*/ 324 h 350"/>
                <a:gd name="T38" fmla="*/ 113 w 349"/>
                <a:gd name="T39" fmla="*/ 308 h 350"/>
                <a:gd name="T40" fmla="*/ 87 w 349"/>
                <a:gd name="T41" fmla="*/ 321 h 350"/>
                <a:gd name="T42" fmla="*/ 61 w 349"/>
                <a:gd name="T43" fmla="*/ 307 h 350"/>
                <a:gd name="T44" fmla="*/ 65 w 349"/>
                <a:gd name="T45" fmla="*/ 283 h 350"/>
                <a:gd name="T46" fmla="*/ 53 w 349"/>
                <a:gd name="T47" fmla="*/ 258 h 350"/>
                <a:gd name="T48" fmla="*/ 28 w 349"/>
                <a:gd name="T49" fmla="*/ 255 h 350"/>
                <a:gd name="T50" fmla="*/ 8 w 349"/>
                <a:gd name="T51" fmla="*/ 233 h 350"/>
                <a:gd name="T52" fmla="*/ 25 w 349"/>
                <a:gd name="T53" fmla="*/ 211 h 350"/>
                <a:gd name="T54" fmla="*/ 28 w 349"/>
                <a:gd name="T55" fmla="*/ 189 h 350"/>
                <a:gd name="T56" fmla="*/ 7 w 349"/>
                <a:gd name="T57" fmla="*/ 170 h 350"/>
                <a:gd name="T58" fmla="*/ 2 w 349"/>
                <a:gd name="T59" fmla="*/ 142 h 350"/>
                <a:gd name="T60" fmla="*/ 28 w 349"/>
                <a:gd name="T61" fmla="*/ 131 h 350"/>
                <a:gd name="T62" fmla="*/ 41 w 349"/>
                <a:gd name="T63" fmla="*/ 113 h 350"/>
                <a:gd name="T64" fmla="*/ 29 w 349"/>
                <a:gd name="T65" fmla="*/ 88 h 350"/>
                <a:gd name="T66" fmla="*/ 39 w 349"/>
                <a:gd name="T67" fmla="*/ 62 h 350"/>
                <a:gd name="T68" fmla="*/ 66 w 349"/>
                <a:gd name="T69" fmla="*/ 65 h 350"/>
                <a:gd name="T70" fmla="*/ 79 w 349"/>
                <a:gd name="T71" fmla="*/ 62 h 350"/>
                <a:gd name="T72" fmla="*/ 97 w 349"/>
                <a:gd name="T73" fmla="*/ 17 h 350"/>
                <a:gd name="T74" fmla="*/ 124 w 349"/>
                <a:gd name="T75" fmla="*/ 13 h 350"/>
                <a:gd name="T76" fmla="*/ 148 w 349"/>
                <a:gd name="T77" fmla="*/ 31 h 350"/>
                <a:gd name="T78" fmla="*/ 172 w 349"/>
                <a:gd name="T79" fmla="*/ 21 h 350"/>
                <a:gd name="T80" fmla="*/ 187 w 349"/>
                <a:gd name="T81" fmla="*/ 0 h 350"/>
                <a:gd name="T82" fmla="*/ 214 w 349"/>
                <a:gd name="T83" fmla="*/ 11 h 350"/>
                <a:gd name="T84" fmla="*/ 225 w 349"/>
                <a:gd name="T85" fmla="*/ 38 h 350"/>
                <a:gd name="T86" fmla="*/ 248 w 349"/>
                <a:gd name="T87" fmla="*/ 40 h 350"/>
                <a:gd name="T88" fmla="*/ 273 w 349"/>
                <a:gd name="T89" fmla="*/ 31 h 350"/>
                <a:gd name="T90" fmla="*/ 288 w 349"/>
                <a:gd name="T91" fmla="*/ 55 h 350"/>
                <a:gd name="T92" fmla="*/ 283 w 349"/>
                <a:gd name="T93" fmla="*/ 76 h 350"/>
                <a:gd name="T94" fmla="*/ 301 w 349"/>
                <a:gd name="T95" fmla="*/ 94 h 350"/>
                <a:gd name="T96" fmla="*/ 62 w 349"/>
                <a:gd name="T97" fmla="*/ 174 h 350"/>
                <a:gd name="T98" fmla="*/ 285 w 349"/>
                <a:gd name="T99" fmla="*/ 17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 h="350">
                  <a:moveTo>
                    <a:pt x="301" y="94"/>
                  </a:moveTo>
                  <a:cubicBezTo>
                    <a:pt x="308" y="93"/>
                    <a:pt x="314" y="92"/>
                    <a:pt x="320" y="91"/>
                  </a:cubicBezTo>
                  <a:cubicBezTo>
                    <a:pt x="324" y="90"/>
                    <a:pt x="328" y="92"/>
                    <a:pt x="330" y="96"/>
                  </a:cubicBezTo>
                  <a:cubicBezTo>
                    <a:pt x="332" y="102"/>
                    <a:pt x="335" y="109"/>
                    <a:pt x="337" y="115"/>
                  </a:cubicBezTo>
                  <a:cubicBezTo>
                    <a:pt x="339" y="119"/>
                    <a:pt x="337" y="122"/>
                    <a:pt x="335" y="125"/>
                  </a:cubicBezTo>
                  <a:cubicBezTo>
                    <a:pt x="331" y="128"/>
                    <a:pt x="327" y="130"/>
                    <a:pt x="323" y="133"/>
                  </a:cubicBezTo>
                  <a:cubicBezTo>
                    <a:pt x="317" y="138"/>
                    <a:pt x="316" y="141"/>
                    <a:pt x="317" y="149"/>
                  </a:cubicBezTo>
                  <a:cubicBezTo>
                    <a:pt x="318" y="151"/>
                    <a:pt x="318" y="154"/>
                    <a:pt x="318" y="157"/>
                  </a:cubicBezTo>
                  <a:cubicBezTo>
                    <a:pt x="318" y="168"/>
                    <a:pt x="324" y="173"/>
                    <a:pt x="333" y="176"/>
                  </a:cubicBezTo>
                  <a:cubicBezTo>
                    <a:pt x="335" y="176"/>
                    <a:pt x="336" y="177"/>
                    <a:pt x="338" y="177"/>
                  </a:cubicBezTo>
                  <a:cubicBezTo>
                    <a:pt x="349" y="182"/>
                    <a:pt x="347" y="184"/>
                    <a:pt x="346" y="194"/>
                  </a:cubicBezTo>
                  <a:cubicBezTo>
                    <a:pt x="346" y="199"/>
                    <a:pt x="345" y="203"/>
                    <a:pt x="344" y="208"/>
                  </a:cubicBezTo>
                  <a:cubicBezTo>
                    <a:pt x="343" y="212"/>
                    <a:pt x="340" y="215"/>
                    <a:pt x="336" y="215"/>
                  </a:cubicBezTo>
                  <a:cubicBezTo>
                    <a:pt x="331" y="216"/>
                    <a:pt x="327" y="216"/>
                    <a:pt x="322" y="217"/>
                  </a:cubicBezTo>
                  <a:cubicBezTo>
                    <a:pt x="317" y="217"/>
                    <a:pt x="313" y="220"/>
                    <a:pt x="310" y="225"/>
                  </a:cubicBezTo>
                  <a:cubicBezTo>
                    <a:pt x="309" y="229"/>
                    <a:pt x="308" y="232"/>
                    <a:pt x="306" y="236"/>
                  </a:cubicBezTo>
                  <a:cubicBezTo>
                    <a:pt x="304" y="241"/>
                    <a:pt x="305" y="245"/>
                    <a:pt x="308" y="249"/>
                  </a:cubicBezTo>
                  <a:cubicBezTo>
                    <a:pt x="311" y="253"/>
                    <a:pt x="314" y="256"/>
                    <a:pt x="317" y="260"/>
                  </a:cubicBezTo>
                  <a:cubicBezTo>
                    <a:pt x="321" y="265"/>
                    <a:pt x="321" y="269"/>
                    <a:pt x="317" y="274"/>
                  </a:cubicBezTo>
                  <a:cubicBezTo>
                    <a:pt x="313" y="278"/>
                    <a:pt x="310" y="282"/>
                    <a:pt x="307" y="286"/>
                  </a:cubicBezTo>
                  <a:cubicBezTo>
                    <a:pt x="302" y="292"/>
                    <a:pt x="299" y="292"/>
                    <a:pt x="293" y="289"/>
                  </a:cubicBezTo>
                  <a:cubicBezTo>
                    <a:pt x="288" y="287"/>
                    <a:pt x="284" y="285"/>
                    <a:pt x="279" y="283"/>
                  </a:cubicBezTo>
                  <a:cubicBezTo>
                    <a:pt x="275" y="282"/>
                    <a:pt x="271" y="284"/>
                    <a:pt x="268" y="286"/>
                  </a:cubicBezTo>
                  <a:cubicBezTo>
                    <a:pt x="264" y="289"/>
                    <a:pt x="261" y="291"/>
                    <a:pt x="258" y="294"/>
                  </a:cubicBezTo>
                  <a:cubicBezTo>
                    <a:pt x="254" y="297"/>
                    <a:pt x="253" y="301"/>
                    <a:pt x="254" y="306"/>
                  </a:cubicBezTo>
                  <a:cubicBezTo>
                    <a:pt x="255" y="311"/>
                    <a:pt x="255" y="316"/>
                    <a:pt x="256" y="321"/>
                  </a:cubicBezTo>
                  <a:cubicBezTo>
                    <a:pt x="256" y="326"/>
                    <a:pt x="254" y="329"/>
                    <a:pt x="251" y="330"/>
                  </a:cubicBezTo>
                  <a:cubicBezTo>
                    <a:pt x="245" y="333"/>
                    <a:pt x="239" y="335"/>
                    <a:pt x="233" y="337"/>
                  </a:cubicBezTo>
                  <a:cubicBezTo>
                    <a:pt x="227" y="339"/>
                    <a:pt x="224" y="338"/>
                    <a:pt x="220" y="333"/>
                  </a:cubicBezTo>
                  <a:cubicBezTo>
                    <a:pt x="218" y="329"/>
                    <a:pt x="215" y="325"/>
                    <a:pt x="212" y="322"/>
                  </a:cubicBezTo>
                  <a:cubicBezTo>
                    <a:pt x="209" y="318"/>
                    <a:pt x="205" y="317"/>
                    <a:pt x="201" y="318"/>
                  </a:cubicBezTo>
                  <a:cubicBezTo>
                    <a:pt x="196" y="318"/>
                    <a:pt x="192" y="319"/>
                    <a:pt x="187" y="320"/>
                  </a:cubicBezTo>
                  <a:cubicBezTo>
                    <a:pt x="182" y="321"/>
                    <a:pt x="179" y="324"/>
                    <a:pt x="177" y="328"/>
                  </a:cubicBezTo>
                  <a:cubicBezTo>
                    <a:pt x="175" y="333"/>
                    <a:pt x="173" y="338"/>
                    <a:pt x="171" y="343"/>
                  </a:cubicBezTo>
                  <a:cubicBezTo>
                    <a:pt x="169" y="347"/>
                    <a:pt x="167" y="350"/>
                    <a:pt x="162" y="349"/>
                  </a:cubicBezTo>
                  <a:cubicBezTo>
                    <a:pt x="155" y="348"/>
                    <a:pt x="147" y="348"/>
                    <a:pt x="140" y="346"/>
                  </a:cubicBezTo>
                  <a:cubicBezTo>
                    <a:pt x="137" y="345"/>
                    <a:pt x="135" y="341"/>
                    <a:pt x="134" y="338"/>
                  </a:cubicBezTo>
                  <a:cubicBezTo>
                    <a:pt x="133" y="333"/>
                    <a:pt x="133" y="328"/>
                    <a:pt x="133" y="324"/>
                  </a:cubicBezTo>
                  <a:cubicBezTo>
                    <a:pt x="132" y="318"/>
                    <a:pt x="129" y="313"/>
                    <a:pt x="123" y="312"/>
                  </a:cubicBezTo>
                  <a:cubicBezTo>
                    <a:pt x="119" y="310"/>
                    <a:pt x="116" y="309"/>
                    <a:pt x="113" y="308"/>
                  </a:cubicBezTo>
                  <a:cubicBezTo>
                    <a:pt x="108" y="306"/>
                    <a:pt x="104" y="307"/>
                    <a:pt x="101" y="310"/>
                  </a:cubicBezTo>
                  <a:cubicBezTo>
                    <a:pt x="96" y="314"/>
                    <a:pt x="92" y="317"/>
                    <a:pt x="87" y="321"/>
                  </a:cubicBezTo>
                  <a:cubicBezTo>
                    <a:pt x="84" y="323"/>
                    <a:pt x="81" y="323"/>
                    <a:pt x="78" y="320"/>
                  </a:cubicBezTo>
                  <a:cubicBezTo>
                    <a:pt x="72" y="316"/>
                    <a:pt x="66" y="312"/>
                    <a:pt x="61" y="307"/>
                  </a:cubicBezTo>
                  <a:cubicBezTo>
                    <a:pt x="57" y="304"/>
                    <a:pt x="58" y="299"/>
                    <a:pt x="60" y="295"/>
                  </a:cubicBezTo>
                  <a:cubicBezTo>
                    <a:pt x="62" y="291"/>
                    <a:pt x="63" y="287"/>
                    <a:pt x="65" y="283"/>
                  </a:cubicBezTo>
                  <a:cubicBezTo>
                    <a:pt x="67" y="278"/>
                    <a:pt x="66" y="274"/>
                    <a:pt x="64" y="271"/>
                  </a:cubicBezTo>
                  <a:cubicBezTo>
                    <a:pt x="60" y="266"/>
                    <a:pt x="57" y="262"/>
                    <a:pt x="53" y="258"/>
                  </a:cubicBezTo>
                  <a:cubicBezTo>
                    <a:pt x="51" y="254"/>
                    <a:pt x="47" y="253"/>
                    <a:pt x="43" y="253"/>
                  </a:cubicBezTo>
                  <a:cubicBezTo>
                    <a:pt x="38" y="254"/>
                    <a:pt x="33" y="254"/>
                    <a:pt x="28" y="255"/>
                  </a:cubicBezTo>
                  <a:cubicBezTo>
                    <a:pt x="22" y="257"/>
                    <a:pt x="18" y="255"/>
                    <a:pt x="15" y="249"/>
                  </a:cubicBezTo>
                  <a:cubicBezTo>
                    <a:pt x="13" y="244"/>
                    <a:pt x="10" y="239"/>
                    <a:pt x="8" y="233"/>
                  </a:cubicBezTo>
                  <a:cubicBezTo>
                    <a:pt x="6" y="229"/>
                    <a:pt x="7" y="225"/>
                    <a:pt x="11" y="222"/>
                  </a:cubicBezTo>
                  <a:cubicBezTo>
                    <a:pt x="15" y="218"/>
                    <a:pt x="20" y="214"/>
                    <a:pt x="25" y="211"/>
                  </a:cubicBezTo>
                  <a:cubicBezTo>
                    <a:pt x="29" y="208"/>
                    <a:pt x="30" y="204"/>
                    <a:pt x="30" y="199"/>
                  </a:cubicBezTo>
                  <a:cubicBezTo>
                    <a:pt x="29" y="195"/>
                    <a:pt x="28" y="192"/>
                    <a:pt x="28" y="189"/>
                  </a:cubicBezTo>
                  <a:cubicBezTo>
                    <a:pt x="28" y="180"/>
                    <a:pt x="23" y="176"/>
                    <a:pt x="16" y="174"/>
                  </a:cubicBezTo>
                  <a:cubicBezTo>
                    <a:pt x="13" y="173"/>
                    <a:pt x="10" y="171"/>
                    <a:pt x="7" y="170"/>
                  </a:cubicBezTo>
                  <a:cubicBezTo>
                    <a:pt x="2" y="169"/>
                    <a:pt x="0" y="166"/>
                    <a:pt x="0" y="162"/>
                  </a:cubicBezTo>
                  <a:cubicBezTo>
                    <a:pt x="1" y="155"/>
                    <a:pt x="1" y="149"/>
                    <a:pt x="2" y="142"/>
                  </a:cubicBezTo>
                  <a:cubicBezTo>
                    <a:pt x="2" y="136"/>
                    <a:pt x="5" y="134"/>
                    <a:pt x="11" y="133"/>
                  </a:cubicBezTo>
                  <a:cubicBezTo>
                    <a:pt x="17" y="132"/>
                    <a:pt x="23" y="132"/>
                    <a:pt x="28" y="131"/>
                  </a:cubicBezTo>
                  <a:cubicBezTo>
                    <a:pt x="32" y="130"/>
                    <a:pt x="35" y="128"/>
                    <a:pt x="36" y="124"/>
                  </a:cubicBezTo>
                  <a:cubicBezTo>
                    <a:pt x="38" y="120"/>
                    <a:pt x="40" y="117"/>
                    <a:pt x="41" y="113"/>
                  </a:cubicBezTo>
                  <a:cubicBezTo>
                    <a:pt x="42" y="109"/>
                    <a:pt x="42" y="105"/>
                    <a:pt x="39" y="101"/>
                  </a:cubicBezTo>
                  <a:cubicBezTo>
                    <a:pt x="36" y="97"/>
                    <a:pt x="32" y="93"/>
                    <a:pt x="29" y="88"/>
                  </a:cubicBezTo>
                  <a:cubicBezTo>
                    <a:pt x="26" y="84"/>
                    <a:pt x="26" y="80"/>
                    <a:pt x="29" y="76"/>
                  </a:cubicBezTo>
                  <a:cubicBezTo>
                    <a:pt x="32" y="71"/>
                    <a:pt x="36" y="66"/>
                    <a:pt x="39" y="62"/>
                  </a:cubicBezTo>
                  <a:cubicBezTo>
                    <a:pt x="42" y="57"/>
                    <a:pt x="46" y="56"/>
                    <a:pt x="52" y="58"/>
                  </a:cubicBezTo>
                  <a:cubicBezTo>
                    <a:pt x="57" y="60"/>
                    <a:pt x="62" y="62"/>
                    <a:pt x="66" y="65"/>
                  </a:cubicBezTo>
                  <a:cubicBezTo>
                    <a:pt x="70" y="67"/>
                    <a:pt x="74" y="66"/>
                    <a:pt x="77" y="64"/>
                  </a:cubicBezTo>
                  <a:cubicBezTo>
                    <a:pt x="78" y="63"/>
                    <a:pt x="79" y="63"/>
                    <a:pt x="79" y="62"/>
                  </a:cubicBezTo>
                  <a:cubicBezTo>
                    <a:pt x="94" y="51"/>
                    <a:pt x="94" y="51"/>
                    <a:pt x="90" y="30"/>
                  </a:cubicBezTo>
                  <a:cubicBezTo>
                    <a:pt x="89" y="23"/>
                    <a:pt x="91" y="20"/>
                    <a:pt x="97" y="17"/>
                  </a:cubicBezTo>
                  <a:cubicBezTo>
                    <a:pt x="102" y="15"/>
                    <a:pt x="107" y="13"/>
                    <a:pt x="112" y="11"/>
                  </a:cubicBezTo>
                  <a:cubicBezTo>
                    <a:pt x="117" y="8"/>
                    <a:pt x="120" y="9"/>
                    <a:pt x="124" y="13"/>
                  </a:cubicBezTo>
                  <a:cubicBezTo>
                    <a:pt x="127" y="17"/>
                    <a:pt x="130" y="22"/>
                    <a:pt x="133" y="26"/>
                  </a:cubicBezTo>
                  <a:cubicBezTo>
                    <a:pt x="138" y="31"/>
                    <a:pt x="142" y="32"/>
                    <a:pt x="148" y="31"/>
                  </a:cubicBezTo>
                  <a:cubicBezTo>
                    <a:pt x="152" y="29"/>
                    <a:pt x="156" y="29"/>
                    <a:pt x="160" y="29"/>
                  </a:cubicBezTo>
                  <a:cubicBezTo>
                    <a:pt x="166" y="28"/>
                    <a:pt x="170" y="26"/>
                    <a:pt x="172" y="21"/>
                  </a:cubicBezTo>
                  <a:cubicBezTo>
                    <a:pt x="173" y="16"/>
                    <a:pt x="175" y="11"/>
                    <a:pt x="177" y="6"/>
                  </a:cubicBezTo>
                  <a:cubicBezTo>
                    <a:pt x="179" y="2"/>
                    <a:pt x="182" y="0"/>
                    <a:pt x="187" y="0"/>
                  </a:cubicBezTo>
                  <a:cubicBezTo>
                    <a:pt x="194" y="1"/>
                    <a:pt x="201" y="2"/>
                    <a:pt x="208" y="3"/>
                  </a:cubicBezTo>
                  <a:cubicBezTo>
                    <a:pt x="212" y="3"/>
                    <a:pt x="214" y="6"/>
                    <a:pt x="214" y="11"/>
                  </a:cubicBezTo>
                  <a:cubicBezTo>
                    <a:pt x="215" y="17"/>
                    <a:pt x="216" y="23"/>
                    <a:pt x="217" y="29"/>
                  </a:cubicBezTo>
                  <a:cubicBezTo>
                    <a:pt x="218" y="34"/>
                    <a:pt x="221" y="36"/>
                    <a:pt x="225" y="38"/>
                  </a:cubicBezTo>
                  <a:cubicBezTo>
                    <a:pt x="228" y="39"/>
                    <a:pt x="231" y="40"/>
                    <a:pt x="234" y="41"/>
                  </a:cubicBezTo>
                  <a:cubicBezTo>
                    <a:pt x="239" y="45"/>
                    <a:pt x="244" y="43"/>
                    <a:pt x="248" y="40"/>
                  </a:cubicBezTo>
                  <a:cubicBezTo>
                    <a:pt x="252" y="37"/>
                    <a:pt x="256" y="34"/>
                    <a:pt x="259" y="31"/>
                  </a:cubicBezTo>
                  <a:cubicBezTo>
                    <a:pt x="264" y="27"/>
                    <a:pt x="268" y="27"/>
                    <a:pt x="273" y="31"/>
                  </a:cubicBezTo>
                  <a:cubicBezTo>
                    <a:pt x="277" y="34"/>
                    <a:pt x="281" y="37"/>
                    <a:pt x="285" y="41"/>
                  </a:cubicBezTo>
                  <a:cubicBezTo>
                    <a:pt x="290" y="45"/>
                    <a:pt x="291" y="49"/>
                    <a:pt x="288" y="55"/>
                  </a:cubicBezTo>
                  <a:cubicBezTo>
                    <a:pt x="286" y="59"/>
                    <a:pt x="284" y="64"/>
                    <a:pt x="283" y="68"/>
                  </a:cubicBezTo>
                  <a:cubicBezTo>
                    <a:pt x="282" y="71"/>
                    <a:pt x="282" y="74"/>
                    <a:pt x="283" y="76"/>
                  </a:cubicBezTo>
                  <a:cubicBezTo>
                    <a:pt x="286" y="81"/>
                    <a:pt x="290" y="86"/>
                    <a:pt x="295" y="91"/>
                  </a:cubicBezTo>
                  <a:cubicBezTo>
                    <a:pt x="296" y="93"/>
                    <a:pt x="299" y="93"/>
                    <a:pt x="301" y="94"/>
                  </a:cubicBezTo>
                  <a:close/>
                  <a:moveTo>
                    <a:pt x="174" y="63"/>
                  </a:moveTo>
                  <a:cubicBezTo>
                    <a:pt x="112" y="63"/>
                    <a:pt x="62" y="113"/>
                    <a:pt x="62" y="174"/>
                  </a:cubicBezTo>
                  <a:cubicBezTo>
                    <a:pt x="62" y="236"/>
                    <a:pt x="112" y="285"/>
                    <a:pt x="173" y="286"/>
                  </a:cubicBezTo>
                  <a:cubicBezTo>
                    <a:pt x="235" y="286"/>
                    <a:pt x="285" y="236"/>
                    <a:pt x="285" y="174"/>
                  </a:cubicBezTo>
                  <a:cubicBezTo>
                    <a:pt x="285" y="112"/>
                    <a:pt x="234" y="63"/>
                    <a:pt x="174" y="6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3" name="Freeform 6">
              <a:extLst>
                <a:ext uri="{FF2B5EF4-FFF2-40B4-BE49-F238E27FC236}">
                  <a16:creationId xmlns:a16="http://schemas.microsoft.com/office/drawing/2014/main" id="{CD9E4394-5EBE-41D6-A676-549B9AD18A86}"/>
                </a:ext>
              </a:extLst>
            </p:cNvPr>
            <p:cNvSpPr>
              <a:spLocks noEditPoints="1"/>
            </p:cNvSpPr>
            <p:nvPr/>
          </p:nvSpPr>
          <p:spPr bwMode="auto">
            <a:xfrm>
              <a:off x="2455863" y="3070226"/>
              <a:ext cx="714375" cy="714375"/>
            </a:xfrm>
            <a:custGeom>
              <a:avLst/>
              <a:gdLst>
                <a:gd name="T0" fmla="*/ 112 w 223"/>
                <a:gd name="T1" fmla="*/ 0 h 223"/>
                <a:gd name="T2" fmla="*/ 223 w 223"/>
                <a:gd name="T3" fmla="*/ 111 h 223"/>
                <a:gd name="T4" fmla="*/ 111 w 223"/>
                <a:gd name="T5" fmla="*/ 223 h 223"/>
                <a:gd name="T6" fmla="*/ 0 w 223"/>
                <a:gd name="T7" fmla="*/ 111 h 223"/>
                <a:gd name="T8" fmla="*/ 112 w 223"/>
                <a:gd name="T9" fmla="*/ 0 h 223"/>
                <a:gd name="T10" fmla="*/ 112 w 223"/>
                <a:gd name="T11" fmla="*/ 196 h 223"/>
                <a:gd name="T12" fmla="*/ 111 w 223"/>
                <a:gd name="T13" fmla="*/ 197 h 223"/>
                <a:gd name="T14" fmla="*/ 109 w 223"/>
                <a:gd name="T15" fmla="*/ 192 h 223"/>
                <a:gd name="T16" fmla="*/ 102 w 223"/>
                <a:gd name="T17" fmla="*/ 172 h 223"/>
                <a:gd name="T18" fmla="*/ 89 w 223"/>
                <a:gd name="T19" fmla="*/ 129 h 223"/>
                <a:gd name="T20" fmla="*/ 81 w 223"/>
                <a:gd name="T21" fmla="*/ 125 h 223"/>
                <a:gd name="T22" fmla="*/ 72 w 223"/>
                <a:gd name="T23" fmla="*/ 128 h 223"/>
                <a:gd name="T24" fmla="*/ 57 w 223"/>
                <a:gd name="T25" fmla="*/ 133 h 223"/>
                <a:gd name="T26" fmla="*/ 46 w 223"/>
                <a:gd name="T27" fmla="*/ 146 h 223"/>
                <a:gd name="T28" fmla="*/ 43 w 223"/>
                <a:gd name="T29" fmla="*/ 175 h 223"/>
                <a:gd name="T30" fmla="*/ 45 w 223"/>
                <a:gd name="T31" fmla="*/ 182 h 223"/>
                <a:gd name="T32" fmla="*/ 132 w 223"/>
                <a:gd name="T33" fmla="*/ 206 h 223"/>
                <a:gd name="T34" fmla="*/ 177 w 223"/>
                <a:gd name="T35" fmla="*/ 181 h 223"/>
                <a:gd name="T36" fmla="*/ 180 w 223"/>
                <a:gd name="T37" fmla="*/ 176 h 223"/>
                <a:gd name="T38" fmla="*/ 175 w 223"/>
                <a:gd name="T39" fmla="*/ 144 h 223"/>
                <a:gd name="T40" fmla="*/ 165 w 223"/>
                <a:gd name="T41" fmla="*/ 133 h 223"/>
                <a:gd name="T42" fmla="*/ 153 w 223"/>
                <a:gd name="T43" fmla="*/ 128 h 223"/>
                <a:gd name="T44" fmla="*/ 136 w 223"/>
                <a:gd name="T45" fmla="*/ 123 h 223"/>
                <a:gd name="T46" fmla="*/ 112 w 223"/>
                <a:gd name="T47" fmla="*/ 196 h 223"/>
                <a:gd name="T48" fmla="*/ 111 w 223"/>
                <a:gd name="T49" fmla="*/ 31 h 223"/>
                <a:gd name="T50" fmla="*/ 96 w 223"/>
                <a:gd name="T51" fmla="*/ 34 h 223"/>
                <a:gd name="T52" fmla="*/ 79 w 223"/>
                <a:gd name="T53" fmla="*/ 54 h 223"/>
                <a:gd name="T54" fmla="*/ 76 w 223"/>
                <a:gd name="T55" fmla="*/ 60 h 223"/>
                <a:gd name="T56" fmla="*/ 68 w 223"/>
                <a:gd name="T57" fmla="*/ 75 h 223"/>
                <a:gd name="T58" fmla="*/ 77 w 223"/>
                <a:gd name="T59" fmla="*/ 87 h 223"/>
                <a:gd name="T60" fmla="*/ 82 w 223"/>
                <a:gd name="T61" fmla="*/ 91 h 223"/>
                <a:gd name="T62" fmla="*/ 92 w 223"/>
                <a:gd name="T63" fmla="*/ 108 h 223"/>
                <a:gd name="T64" fmla="*/ 131 w 223"/>
                <a:gd name="T65" fmla="*/ 107 h 223"/>
                <a:gd name="T66" fmla="*/ 141 w 223"/>
                <a:gd name="T67" fmla="*/ 90 h 223"/>
                <a:gd name="T68" fmla="*/ 144 w 223"/>
                <a:gd name="T69" fmla="*/ 87 h 223"/>
                <a:gd name="T70" fmla="*/ 150 w 223"/>
                <a:gd name="T71" fmla="*/ 63 h 223"/>
                <a:gd name="T72" fmla="*/ 142 w 223"/>
                <a:gd name="T73" fmla="*/ 48 h 223"/>
                <a:gd name="T74" fmla="*/ 139 w 223"/>
                <a:gd name="T75" fmla="*/ 44 h 223"/>
                <a:gd name="T76" fmla="*/ 111 w 223"/>
                <a:gd name="T77" fmla="*/ 31 h 223"/>
                <a:gd name="T78" fmla="*/ 107 w 223"/>
                <a:gd name="T79" fmla="*/ 143 h 223"/>
                <a:gd name="T80" fmla="*/ 111 w 223"/>
                <a:gd name="T81" fmla="*/ 179 h 223"/>
                <a:gd name="T82" fmla="*/ 115 w 223"/>
                <a:gd name="T83" fmla="*/ 143 h 223"/>
                <a:gd name="T84" fmla="*/ 107 w 223"/>
                <a:gd name="T85" fmla="*/ 143 h 223"/>
                <a:gd name="T86" fmla="*/ 118 w 223"/>
                <a:gd name="T87" fmla="*/ 127 h 223"/>
                <a:gd name="T88" fmla="*/ 104 w 223"/>
                <a:gd name="T89" fmla="*/ 127 h 223"/>
                <a:gd name="T90" fmla="*/ 104 w 223"/>
                <a:gd name="T91" fmla="*/ 138 h 223"/>
                <a:gd name="T92" fmla="*/ 118 w 223"/>
                <a:gd name="T93" fmla="*/ 138 h 223"/>
                <a:gd name="T94" fmla="*/ 118 w 223"/>
                <a:gd name="T95" fmla="*/ 12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3" h="223">
                  <a:moveTo>
                    <a:pt x="112" y="0"/>
                  </a:moveTo>
                  <a:cubicBezTo>
                    <a:pt x="172" y="0"/>
                    <a:pt x="223" y="49"/>
                    <a:pt x="223" y="111"/>
                  </a:cubicBezTo>
                  <a:cubicBezTo>
                    <a:pt x="223" y="173"/>
                    <a:pt x="173" y="223"/>
                    <a:pt x="111" y="223"/>
                  </a:cubicBezTo>
                  <a:cubicBezTo>
                    <a:pt x="50" y="222"/>
                    <a:pt x="0" y="173"/>
                    <a:pt x="0" y="111"/>
                  </a:cubicBezTo>
                  <a:cubicBezTo>
                    <a:pt x="0" y="50"/>
                    <a:pt x="50" y="0"/>
                    <a:pt x="112" y="0"/>
                  </a:cubicBezTo>
                  <a:close/>
                  <a:moveTo>
                    <a:pt x="112" y="196"/>
                  </a:moveTo>
                  <a:cubicBezTo>
                    <a:pt x="112" y="197"/>
                    <a:pt x="111" y="197"/>
                    <a:pt x="111" y="197"/>
                  </a:cubicBezTo>
                  <a:cubicBezTo>
                    <a:pt x="110" y="195"/>
                    <a:pt x="110" y="194"/>
                    <a:pt x="109" y="192"/>
                  </a:cubicBezTo>
                  <a:cubicBezTo>
                    <a:pt x="107" y="185"/>
                    <a:pt x="105" y="178"/>
                    <a:pt x="102" y="172"/>
                  </a:cubicBezTo>
                  <a:cubicBezTo>
                    <a:pt x="98" y="157"/>
                    <a:pt x="93" y="143"/>
                    <a:pt x="89" y="129"/>
                  </a:cubicBezTo>
                  <a:cubicBezTo>
                    <a:pt x="87" y="124"/>
                    <a:pt x="87" y="123"/>
                    <a:pt x="81" y="125"/>
                  </a:cubicBezTo>
                  <a:cubicBezTo>
                    <a:pt x="78" y="126"/>
                    <a:pt x="75" y="127"/>
                    <a:pt x="72" y="128"/>
                  </a:cubicBezTo>
                  <a:cubicBezTo>
                    <a:pt x="67" y="130"/>
                    <a:pt x="62" y="131"/>
                    <a:pt x="57" y="133"/>
                  </a:cubicBezTo>
                  <a:cubicBezTo>
                    <a:pt x="51" y="135"/>
                    <a:pt x="47" y="140"/>
                    <a:pt x="46" y="146"/>
                  </a:cubicBezTo>
                  <a:cubicBezTo>
                    <a:pt x="45" y="156"/>
                    <a:pt x="43" y="166"/>
                    <a:pt x="43" y="175"/>
                  </a:cubicBezTo>
                  <a:cubicBezTo>
                    <a:pt x="42" y="178"/>
                    <a:pt x="44" y="181"/>
                    <a:pt x="45" y="182"/>
                  </a:cubicBezTo>
                  <a:cubicBezTo>
                    <a:pt x="70" y="205"/>
                    <a:pt x="99" y="213"/>
                    <a:pt x="132" y="206"/>
                  </a:cubicBezTo>
                  <a:cubicBezTo>
                    <a:pt x="150" y="202"/>
                    <a:pt x="164" y="193"/>
                    <a:pt x="177" y="181"/>
                  </a:cubicBezTo>
                  <a:cubicBezTo>
                    <a:pt x="179" y="180"/>
                    <a:pt x="180" y="178"/>
                    <a:pt x="180" y="176"/>
                  </a:cubicBezTo>
                  <a:cubicBezTo>
                    <a:pt x="179" y="165"/>
                    <a:pt x="177" y="154"/>
                    <a:pt x="175" y="144"/>
                  </a:cubicBezTo>
                  <a:cubicBezTo>
                    <a:pt x="174" y="139"/>
                    <a:pt x="170" y="135"/>
                    <a:pt x="165" y="133"/>
                  </a:cubicBezTo>
                  <a:cubicBezTo>
                    <a:pt x="161" y="131"/>
                    <a:pt x="157" y="130"/>
                    <a:pt x="153" y="128"/>
                  </a:cubicBezTo>
                  <a:cubicBezTo>
                    <a:pt x="147" y="126"/>
                    <a:pt x="142" y="125"/>
                    <a:pt x="136" y="123"/>
                  </a:cubicBezTo>
                  <a:cubicBezTo>
                    <a:pt x="128" y="148"/>
                    <a:pt x="120" y="172"/>
                    <a:pt x="112" y="196"/>
                  </a:cubicBezTo>
                  <a:close/>
                  <a:moveTo>
                    <a:pt x="111" y="31"/>
                  </a:moveTo>
                  <a:cubicBezTo>
                    <a:pt x="106" y="32"/>
                    <a:pt x="101" y="33"/>
                    <a:pt x="96" y="34"/>
                  </a:cubicBezTo>
                  <a:cubicBezTo>
                    <a:pt x="86" y="37"/>
                    <a:pt x="82" y="45"/>
                    <a:pt x="79" y="54"/>
                  </a:cubicBezTo>
                  <a:cubicBezTo>
                    <a:pt x="79" y="56"/>
                    <a:pt x="78" y="59"/>
                    <a:pt x="76" y="60"/>
                  </a:cubicBezTo>
                  <a:cubicBezTo>
                    <a:pt x="69" y="64"/>
                    <a:pt x="67" y="68"/>
                    <a:pt x="68" y="75"/>
                  </a:cubicBezTo>
                  <a:cubicBezTo>
                    <a:pt x="69" y="81"/>
                    <a:pt x="71" y="86"/>
                    <a:pt x="77" y="87"/>
                  </a:cubicBezTo>
                  <a:cubicBezTo>
                    <a:pt x="80" y="87"/>
                    <a:pt x="82" y="89"/>
                    <a:pt x="82" y="91"/>
                  </a:cubicBezTo>
                  <a:cubicBezTo>
                    <a:pt x="84" y="98"/>
                    <a:pt x="88" y="103"/>
                    <a:pt x="92" y="108"/>
                  </a:cubicBezTo>
                  <a:cubicBezTo>
                    <a:pt x="105" y="122"/>
                    <a:pt x="119" y="121"/>
                    <a:pt x="131" y="107"/>
                  </a:cubicBezTo>
                  <a:cubicBezTo>
                    <a:pt x="135" y="102"/>
                    <a:pt x="137" y="96"/>
                    <a:pt x="141" y="90"/>
                  </a:cubicBezTo>
                  <a:cubicBezTo>
                    <a:pt x="142" y="89"/>
                    <a:pt x="143" y="88"/>
                    <a:pt x="144" y="87"/>
                  </a:cubicBezTo>
                  <a:cubicBezTo>
                    <a:pt x="153" y="84"/>
                    <a:pt x="158" y="69"/>
                    <a:pt x="150" y="63"/>
                  </a:cubicBezTo>
                  <a:cubicBezTo>
                    <a:pt x="145" y="59"/>
                    <a:pt x="144" y="54"/>
                    <a:pt x="142" y="48"/>
                  </a:cubicBezTo>
                  <a:cubicBezTo>
                    <a:pt x="141" y="47"/>
                    <a:pt x="140" y="45"/>
                    <a:pt x="139" y="44"/>
                  </a:cubicBezTo>
                  <a:cubicBezTo>
                    <a:pt x="133" y="34"/>
                    <a:pt x="123" y="31"/>
                    <a:pt x="111" y="31"/>
                  </a:cubicBezTo>
                  <a:close/>
                  <a:moveTo>
                    <a:pt x="107" y="143"/>
                  </a:moveTo>
                  <a:cubicBezTo>
                    <a:pt x="101" y="156"/>
                    <a:pt x="106" y="167"/>
                    <a:pt x="111" y="179"/>
                  </a:cubicBezTo>
                  <a:cubicBezTo>
                    <a:pt x="117" y="167"/>
                    <a:pt x="120" y="155"/>
                    <a:pt x="115" y="143"/>
                  </a:cubicBezTo>
                  <a:cubicBezTo>
                    <a:pt x="112" y="143"/>
                    <a:pt x="109" y="143"/>
                    <a:pt x="107" y="143"/>
                  </a:cubicBezTo>
                  <a:close/>
                  <a:moveTo>
                    <a:pt x="118" y="127"/>
                  </a:moveTo>
                  <a:cubicBezTo>
                    <a:pt x="113" y="127"/>
                    <a:pt x="108" y="127"/>
                    <a:pt x="104" y="127"/>
                  </a:cubicBezTo>
                  <a:cubicBezTo>
                    <a:pt x="104" y="131"/>
                    <a:pt x="104" y="134"/>
                    <a:pt x="104" y="138"/>
                  </a:cubicBezTo>
                  <a:cubicBezTo>
                    <a:pt x="109" y="138"/>
                    <a:pt x="114" y="138"/>
                    <a:pt x="118" y="138"/>
                  </a:cubicBezTo>
                  <a:cubicBezTo>
                    <a:pt x="118" y="134"/>
                    <a:pt x="118" y="131"/>
                    <a:pt x="118"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4" name="Freeform 7">
              <a:extLst>
                <a:ext uri="{FF2B5EF4-FFF2-40B4-BE49-F238E27FC236}">
                  <a16:creationId xmlns:a16="http://schemas.microsoft.com/office/drawing/2014/main" id="{4C261A17-7E0B-42AA-9930-770936F1ACAC}"/>
                </a:ext>
              </a:extLst>
            </p:cNvPr>
            <p:cNvSpPr>
              <a:spLocks/>
            </p:cNvSpPr>
            <p:nvPr/>
          </p:nvSpPr>
          <p:spPr bwMode="auto">
            <a:xfrm>
              <a:off x="2590800" y="3460751"/>
              <a:ext cx="441325" cy="288925"/>
            </a:xfrm>
            <a:custGeom>
              <a:avLst/>
              <a:gdLst>
                <a:gd name="T0" fmla="*/ 70 w 138"/>
                <a:gd name="T1" fmla="*/ 73 h 90"/>
                <a:gd name="T2" fmla="*/ 94 w 138"/>
                <a:gd name="T3" fmla="*/ 0 h 90"/>
                <a:gd name="T4" fmla="*/ 111 w 138"/>
                <a:gd name="T5" fmla="*/ 5 h 90"/>
                <a:gd name="T6" fmla="*/ 123 w 138"/>
                <a:gd name="T7" fmla="*/ 10 h 90"/>
                <a:gd name="T8" fmla="*/ 133 w 138"/>
                <a:gd name="T9" fmla="*/ 21 h 90"/>
                <a:gd name="T10" fmla="*/ 138 w 138"/>
                <a:gd name="T11" fmla="*/ 53 h 90"/>
                <a:gd name="T12" fmla="*/ 135 w 138"/>
                <a:gd name="T13" fmla="*/ 58 h 90"/>
                <a:gd name="T14" fmla="*/ 90 w 138"/>
                <a:gd name="T15" fmla="*/ 83 h 90"/>
                <a:gd name="T16" fmla="*/ 3 w 138"/>
                <a:gd name="T17" fmla="*/ 59 h 90"/>
                <a:gd name="T18" fmla="*/ 1 w 138"/>
                <a:gd name="T19" fmla="*/ 52 h 90"/>
                <a:gd name="T20" fmla="*/ 4 w 138"/>
                <a:gd name="T21" fmla="*/ 23 h 90"/>
                <a:gd name="T22" fmla="*/ 15 w 138"/>
                <a:gd name="T23" fmla="*/ 10 h 90"/>
                <a:gd name="T24" fmla="*/ 30 w 138"/>
                <a:gd name="T25" fmla="*/ 5 h 90"/>
                <a:gd name="T26" fmla="*/ 39 w 138"/>
                <a:gd name="T27" fmla="*/ 2 h 90"/>
                <a:gd name="T28" fmla="*/ 47 w 138"/>
                <a:gd name="T29" fmla="*/ 6 h 90"/>
                <a:gd name="T30" fmla="*/ 60 w 138"/>
                <a:gd name="T31" fmla="*/ 49 h 90"/>
                <a:gd name="T32" fmla="*/ 67 w 138"/>
                <a:gd name="T33" fmla="*/ 69 h 90"/>
                <a:gd name="T34" fmla="*/ 69 w 138"/>
                <a:gd name="T35" fmla="*/ 74 h 90"/>
                <a:gd name="T36" fmla="*/ 70 w 138"/>
                <a:gd name="T37"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9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5" name="Freeform 8">
              <a:extLst>
                <a:ext uri="{FF2B5EF4-FFF2-40B4-BE49-F238E27FC236}">
                  <a16:creationId xmlns:a16="http://schemas.microsoft.com/office/drawing/2014/main" id="{AF6D0F7B-210A-4396-9593-CEC52CC28BC3}"/>
                </a:ext>
              </a:extLst>
            </p:cNvPr>
            <p:cNvSpPr>
              <a:spLocks/>
            </p:cNvSpPr>
            <p:nvPr/>
          </p:nvSpPr>
          <p:spPr bwMode="auto">
            <a:xfrm>
              <a:off x="2670175" y="3170238"/>
              <a:ext cx="292100" cy="290513"/>
            </a:xfrm>
            <a:custGeom>
              <a:avLst/>
              <a:gdLst>
                <a:gd name="T0" fmla="*/ 44 w 91"/>
                <a:gd name="T1" fmla="*/ 0 h 91"/>
                <a:gd name="T2" fmla="*/ 72 w 91"/>
                <a:gd name="T3" fmla="*/ 13 h 91"/>
                <a:gd name="T4" fmla="*/ 75 w 91"/>
                <a:gd name="T5" fmla="*/ 17 h 91"/>
                <a:gd name="T6" fmla="*/ 83 w 91"/>
                <a:gd name="T7" fmla="*/ 32 h 91"/>
                <a:gd name="T8" fmla="*/ 77 w 91"/>
                <a:gd name="T9" fmla="*/ 56 h 91"/>
                <a:gd name="T10" fmla="*/ 74 w 91"/>
                <a:gd name="T11" fmla="*/ 59 h 91"/>
                <a:gd name="T12" fmla="*/ 64 w 91"/>
                <a:gd name="T13" fmla="*/ 76 h 91"/>
                <a:gd name="T14" fmla="*/ 25 w 91"/>
                <a:gd name="T15" fmla="*/ 77 h 91"/>
                <a:gd name="T16" fmla="*/ 15 w 91"/>
                <a:gd name="T17" fmla="*/ 60 h 91"/>
                <a:gd name="T18" fmla="*/ 10 w 91"/>
                <a:gd name="T19" fmla="*/ 56 h 91"/>
                <a:gd name="T20" fmla="*/ 1 w 91"/>
                <a:gd name="T21" fmla="*/ 44 h 91"/>
                <a:gd name="T22" fmla="*/ 9 w 91"/>
                <a:gd name="T23" fmla="*/ 29 h 91"/>
                <a:gd name="T24" fmla="*/ 12 w 91"/>
                <a:gd name="T25" fmla="*/ 23 h 91"/>
                <a:gd name="T26" fmla="*/ 29 w 91"/>
                <a:gd name="T27" fmla="*/ 3 h 91"/>
                <a:gd name="T28" fmla="*/ 44 w 91"/>
                <a:gd name="T2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1">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6" name="Freeform 9">
              <a:extLst>
                <a:ext uri="{FF2B5EF4-FFF2-40B4-BE49-F238E27FC236}">
                  <a16:creationId xmlns:a16="http://schemas.microsoft.com/office/drawing/2014/main" id="{5CCE98D3-26A1-420E-ABB2-EAC8CEE579DE}"/>
                </a:ext>
              </a:extLst>
            </p:cNvPr>
            <p:cNvSpPr>
              <a:spLocks/>
            </p:cNvSpPr>
            <p:nvPr/>
          </p:nvSpPr>
          <p:spPr bwMode="auto">
            <a:xfrm>
              <a:off x="2779713" y="3525838"/>
              <a:ext cx="60325" cy="114300"/>
            </a:xfrm>
            <a:custGeom>
              <a:avLst/>
              <a:gdLst>
                <a:gd name="T0" fmla="*/ 6 w 19"/>
                <a:gd name="T1" fmla="*/ 0 h 36"/>
                <a:gd name="T2" fmla="*/ 14 w 19"/>
                <a:gd name="T3" fmla="*/ 0 h 36"/>
                <a:gd name="T4" fmla="*/ 10 w 19"/>
                <a:gd name="T5" fmla="*/ 36 h 36"/>
                <a:gd name="T6" fmla="*/ 6 w 19"/>
                <a:gd name="T7" fmla="*/ 0 h 36"/>
              </a:gdLst>
              <a:ahLst/>
              <a:cxnLst>
                <a:cxn ang="0">
                  <a:pos x="T0" y="T1"/>
                </a:cxn>
                <a:cxn ang="0">
                  <a:pos x="T2" y="T3"/>
                </a:cxn>
                <a:cxn ang="0">
                  <a:pos x="T4" y="T5"/>
                </a:cxn>
                <a:cxn ang="0">
                  <a:pos x="T6" y="T7"/>
                </a:cxn>
              </a:cxnLst>
              <a:rect l="0" t="0" r="r" b="b"/>
              <a:pathLst>
                <a:path w="19" h="36">
                  <a:moveTo>
                    <a:pt x="6" y="0"/>
                  </a:moveTo>
                  <a:cubicBezTo>
                    <a:pt x="8" y="0"/>
                    <a:pt x="11" y="0"/>
                    <a:pt x="14" y="0"/>
                  </a:cubicBezTo>
                  <a:cubicBezTo>
                    <a:pt x="19" y="12"/>
                    <a:pt x="16" y="24"/>
                    <a:pt x="10" y="36"/>
                  </a:cubicBezTo>
                  <a:cubicBezTo>
                    <a:pt x="5" y="24"/>
                    <a:pt x="0" y="13"/>
                    <a:pt x="6"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7" name="Freeform 10">
              <a:extLst>
                <a:ext uri="{FF2B5EF4-FFF2-40B4-BE49-F238E27FC236}">
                  <a16:creationId xmlns:a16="http://schemas.microsoft.com/office/drawing/2014/main" id="{A4634AA5-CE39-47A4-B0A9-310C3C8398DF}"/>
                </a:ext>
              </a:extLst>
            </p:cNvPr>
            <p:cNvSpPr>
              <a:spLocks/>
            </p:cNvSpPr>
            <p:nvPr/>
          </p:nvSpPr>
          <p:spPr bwMode="auto">
            <a:xfrm>
              <a:off x="2789238" y="3473451"/>
              <a:ext cx="44450" cy="36513"/>
            </a:xfrm>
            <a:custGeom>
              <a:avLst/>
              <a:gdLst>
                <a:gd name="T0" fmla="*/ 14 w 14"/>
                <a:gd name="T1" fmla="*/ 0 h 11"/>
                <a:gd name="T2" fmla="*/ 14 w 14"/>
                <a:gd name="T3" fmla="*/ 11 h 11"/>
                <a:gd name="T4" fmla="*/ 0 w 14"/>
                <a:gd name="T5" fmla="*/ 11 h 11"/>
                <a:gd name="T6" fmla="*/ 0 w 14"/>
                <a:gd name="T7" fmla="*/ 0 h 11"/>
                <a:gd name="T8" fmla="*/ 14 w 14"/>
                <a:gd name="T9" fmla="*/ 0 h 11"/>
              </a:gdLst>
              <a:ahLst/>
              <a:cxnLst>
                <a:cxn ang="0">
                  <a:pos x="T0" y="T1"/>
                </a:cxn>
                <a:cxn ang="0">
                  <a:pos x="T2" y="T3"/>
                </a:cxn>
                <a:cxn ang="0">
                  <a:pos x="T4" y="T5"/>
                </a:cxn>
                <a:cxn ang="0">
                  <a:pos x="T6" y="T7"/>
                </a:cxn>
                <a:cxn ang="0">
                  <a:pos x="T8" y="T9"/>
                </a:cxn>
              </a:cxnLst>
              <a:rect l="0" t="0" r="r" b="b"/>
              <a:pathLst>
                <a:path w="14" h="11">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cxnSp>
        <p:nvCxnSpPr>
          <p:cNvPr id="128" name="Straight Connector 111">
            <a:extLst>
              <a:ext uri="{FF2B5EF4-FFF2-40B4-BE49-F238E27FC236}">
                <a16:creationId xmlns:a16="http://schemas.microsoft.com/office/drawing/2014/main" id="{033CA621-9673-4E6D-A9F8-E94474944CCF}"/>
              </a:ext>
            </a:extLst>
          </p:cNvPr>
          <p:cNvCxnSpPr>
            <a:cxnSpLocks/>
          </p:cNvCxnSpPr>
          <p:nvPr/>
        </p:nvCxnSpPr>
        <p:spPr>
          <a:xfrm flipV="1">
            <a:off x="5218562" y="786800"/>
            <a:ext cx="1130715" cy="1623966"/>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9" name="Straight Connector 112">
            <a:extLst>
              <a:ext uri="{FF2B5EF4-FFF2-40B4-BE49-F238E27FC236}">
                <a16:creationId xmlns:a16="http://schemas.microsoft.com/office/drawing/2014/main" id="{085E2F27-8470-4DCB-A29C-B0B6776E5CEF}"/>
              </a:ext>
            </a:extLst>
          </p:cNvPr>
          <p:cNvCxnSpPr>
            <a:cxnSpLocks/>
          </p:cNvCxnSpPr>
          <p:nvPr/>
        </p:nvCxnSpPr>
        <p:spPr>
          <a:xfrm flipH="1">
            <a:off x="6335057" y="795966"/>
            <a:ext cx="1910610" cy="2481"/>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0" name="Straight Connector 112">
            <a:extLst>
              <a:ext uri="{FF2B5EF4-FFF2-40B4-BE49-F238E27FC236}">
                <a16:creationId xmlns:a16="http://schemas.microsoft.com/office/drawing/2014/main" id="{0D1BFE46-165B-4CA4-B813-E0ECEE4D6FFE}"/>
              </a:ext>
            </a:extLst>
          </p:cNvPr>
          <p:cNvCxnSpPr>
            <a:cxnSpLocks/>
          </p:cNvCxnSpPr>
          <p:nvPr/>
        </p:nvCxnSpPr>
        <p:spPr>
          <a:xfrm flipH="1">
            <a:off x="537825" y="2066371"/>
            <a:ext cx="1659835" cy="6527"/>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1" name="Straight Connector 111">
            <a:extLst>
              <a:ext uri="{FF2B5EF4-FFF2-40B4-BE49-F238E27FC236}">
                <a16:creationId xmlns:a16="http://schemas.microsoft.com/office/drawing/2014/main" id="{A1FFB21D-3C1A-463A-AB82-525136F7EAD3}"/>
              </a:ext>
            </a:extLst>
          </p:cNvPr>
          <p:cNvCxnSpPr>
            <a:cxnSpLocks/>
            <a:stCxn id="122" idx="38"/>
          </p:cNvCxnSpPr>
          <p:nvPr/>
        </p:nvCxnSpPr>
        <p:spPr>
          <a:xfrm flipH="1" flipV="1">
            <a:off x="2176535" y="2052795"/>
            <a:ext cx="339098" cy="650576"/>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32" name="TextBox 113">
            <a:extLst>
              <a:ext uri="{FF2B5EF4-FFF2-40B4-BE49-F238E27FC236}">
                <a16:creationId xmlns:a16="http://schemas.microsoft.com/office/drawing/2014/main" id="{69D95E7E-1C94-4D9D-B244-86BE9DC92967}"/>
              </a:ext>
            </a:extLst>
          </p:cNvPr>
          <p:cNvSpPr txBox="1"/>
          <p:nvPr/>
        </p:nvSpPr>
        <p:spPr>
          <a:xfrm>
            <a:off x="8240592" y="1208986"/>
            <a:ext cx="1901160" cy="4770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rPr>
              <a:t>Host </a:t>
            </a:r>
          </a:p>
        </p:txBody>
      </p:sp>
      <p:sp>
        <p:nvSpPr>
          <p:cNvPr id="133" name="TextBox 113">
            <a:extLst>
              <a:ext uri="{FF2B5EF4-FFF2-40B4-BE49-F238E27FC236}">
                <a16:creationId xmlns:a16="http://schemas.microsoft.com/office/drawing/2014/main" id="{52D96548-8EF6-4FB6-AA25-DBACB57A5F19}"/>
              </a:ext>
            </a:extLst>
          </p:cNvPr>
          <p:cNvSpPr txBox="1"/>
          <p:nvPr/>
        </p:nvSpPr>
        <p:spPr>
          <a:xfrm>
            <a:off x="892310" y="1609672"/>
            <a:ext cx="1147954" cy="4770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t-IT"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rPr>
              <a:t>Guest</a:t>
            </a:r>
            <a:endParaRPr kumimoji="0" lang="en-GB" sz="2500" i="1" u="none" strike="noStrike" kern="1200" cap="none" spc="0" normalizeH="0" baseline="0" noProof="0">
              <a:ln>
                <a:noFill/>
              </a:ln>
              <a:solidFill>
                <a:schemeClr val="tx2"/>
              </a:solidFill>
              <a:effectLst/>
              <a:uLnTx/>
              <a:uFillTx/>
              <a:latin typeface="Noto Sans" panose="020B0502040504020204" pitchFamily="34"/>
              <a:ea typeface="Noto Sans" panose="020B0502040504020204" pitchFamily="34"/>
              <a:cs typeface="Noto Sans" panose="020B0502040504020204" pitchFamily="34"/>
            </a:endParaRPr>
          </a:p>
        </p:txBody>
      </p:sp>
      <p:pic>
        <p:nvPicPr>
          <p:cNvPr id="134" name="Elemento grafico 133" descr="Batteria carica con riempimento a tinta unita">
            <a:extLst>
              <a:ext uri="{FF2B5EF4-FFF2-40B4-BE49-F238E27FC236}">
                <a16:creationId xmlns:a16="http://schemas.microsoft.com/office/drawing/2014/main" id="{46DB5451-CEFB-49AB-87FE-8263471293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69031" y="5207891"/>
            <a:ext cx="457579" cy="457579"/>
          </a:xfrm>
          <a:prstGeom prst="rect">
            <a:avLst/>
          </a:prstGeom>
        </p:spPr>
      </p:pic>
      <p:pic>
        <p:nvPicPr>
          <p:cNvPr id="135" name="Elemento grafico 134" descr="Energia rinnovabile con riempimento a tinta unita">
            <a:extLst>
              <a:ext uri="{FF2B5EF4-FFF2-40B4-BE49-F238E27FC236}">
                <a16:creationId xmlns:a16="http://schemas.microsoft.com/office/drawing/2014/main" id="{8DE402E2-133D-42B8-9F94-7E063302A2E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08020" y="1589627"/>
            <a:ext cx="457579" cy="457579"/>
          </a:xfrm>
          <a:prstGeom prst="rect">
            <a:avLst/>
          </a:prstGeom>
        </p:spPr>
      </p:pic>
      <p:pic>
        <p:nvPicPr>
          <p:cNvPr id="136" name="Elemento grafico 135" descr="Denaro con riempimento a tinta unita">
            <a:extLst>
              <a:ext uri="{FF2B5EF4-FFF2-40B4-BE49-F238E27FC236}">
                <a16:creationId xmlns:a16="http://schemas.microsoft.com/office/drawing/2014/main" id="{B1C9A6F5-F263-48BF-AE8F-FE7374BEA96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647897" y="291980"/>
            <a:ext cx="457579" cy="457579"/>
          </a:xfrm>
          <a:prstGeom prst="rect">
            <a:avLst/>
          </a:prstGeom>
        </p:spPr>
      </p:pic>
      <p:pic>
        <p:nvPicPr>
          <p:cNvPr id="137" name="Elemento grafico 136" descr="Pannelli solari con riempimento a tinta unita">
            <a:extLst>
              <a:ext uri="{FF2B5EF4-FFF2-40B4-BE49-F238E27FC236}">
                <a16:creationId xmlns:a16="http://schemas.microsoft.com/office/drawing/2014/main" id="{BB347E89-654E-433A-BE78-65A66382A28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605063" y="1159540"/>
            <a:ext cx="457579" cy="457579"/>
          </a:xfrm>
          <a:prstGeom prst="rect">
            <a:avLst/>
          </a:prstGeom>
        </p:spPr>
      </p:pic>
      <p:pic>
        <p:nvPicPr>
          <p:cNvPr id="138" name="Elemento grafico 137" descr="Elettricista maschio con riempimento a tinta unita">
            <a:extLst>
              <a:ext uri="{FF2B5EF4-FFF2-40B4-BE49-F238E27FC236}">
                <a16:creationId xmlns:a16="http://schemas.microsoft.com/office/drawing/2014/main" id="{3F8BF17E-D7A4-4811-83ED-A58474C230C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36810" y="4705150"/>
            <a:ext cx="457578" cy="457578"/>
          </a:xfrm>
          <a:prstGeom prst="rect">
            <a:avLst/>
          </a:prstGeom>
        </p:spPr>
      </p:pic>
      <p:grpSp>
        <p:nvGrpSpPr>
          <p:cNvPr id="139" name="Gruppo 138">
            <a:extLst>
              <a:ext uri="{FF2B5EF4-FFF2-40B4-BE49-F238E27FC236}">
                <a16:creationId xmlns:a16="http://schemas.microsoft.com/office/drawing/2014/main" id="{B79101CD-2AA3-447C-8B8F-95C8B7015C7D}"/>
              </a:ext>
            </a:extLst>
          </p:cNvPr>
          <p:cNvGrpSpPr/>
          <p:nvPr/>
        </p:nvGrpSpPr>
        <p:grpSpPr>
          <a:xfrm>
            <a:off x="0" y="5741646"/>
            <a:ext cx="12201832" cy="1127760"/>
            <a:chOff x="0" y="5740400"/>
            <a:chExt cx="12201832" cy="1127760"/>
          </a:xfrm>
        </p:grpSpPr>
        <p:sp>
          <p:nvSpPr>
            <p:cNvPr id="140" name="CasellaDiTesto 139">
              <a:extLst>
                <a:ext uri="{FF2B5EF4-FFF2-40B4-BE49-F238E27FC236}">
                  <a16:creationId xmlns:a16="http://schemas.microsoft.com/office/drawing/2014/main" id="{9127C721-DF67-4393-91D1-DC1AB3342045}"/>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141" name="Immagine 140">
              <a:extLst>
                <a:ext uri="{FF2B5EF4-FFF2-40B4-BE49-F238E27FC236}">
                  <a16:creationId xmlns:a16="http://schemas.microsoft.com/office/drawing/2014/main" id="{14FCF6F6-41F1-4E0B-8304-CE9C07FE9C14}"/>
                </a:ext>
              </a:extLst>
            </p:cNvPr>
            <p:cNvPicPr>
              <a:picLocks noChangeAspect="1"/>
            </p:cNvPicPr>
            <p:nvPr/>
          </p:nvPicPr>
          <p:blipFill>
            <a:blip r:embed="rId1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142" name="Figura a mano libera: forma 141">
              <a:extLst>
                <a:ext uri="{FF2B5EF4-FFF2-40B4-BE49-F238E27FC236}">
                  <a16:creationId xmlns:a16="http://schemas.microsoft.com/office/drawing/2014/main" id="{190D9F69-E4BF-425C-A33F-6AE6A8BF73FE}"/>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5" name="Figura a mano libera: forma 114">
            <a:extLst>
              <a:ext uri="{FF2B5EF4-FFF2-40B4-BE49-F238E27FC236}">
                <a16:creationId xmlns:a16="http://schemas.microsoft.com/office/drawing/2014/main" id="{AB88C366-217C-4599-ACED-1E8C4283BB4B}"/>
              </a:ext>
            </a:extLst>
          </p:cNvPr>
          <p:cNvSpPr/>
          <p:nvPr/>
        </p:nvSpPr>
        <p:spPr>
          <a:xfrm>
            <a:off x="-9832" y="5733488"/>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CasellaDiTesto 142">
            <a:extLst>
              <a:ext uri="{FF2B5EF4-FFF2-40B4-BE49-F238E27FC236}">
                <a16:creationId xmlns:a16="http://schemas.microsoft.com/office/drawing/2014/main" id="{D1A9413F-9CE6-47E0-B7A4-374D68F8F7D0}"/>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4</a:t>
            </a:r>
            <a:endParaRPr lang="en-GB" b="1">
              <a:solidFill>
                <a:schemeClr val="bg1"/>
              </a:solidFill>
            </a:endParaRPr>
          </a:p>
        </p:txBody>
      </p:sp>
      <p:sp>
        <p:nvSpPr>
          <p:cNvPr id="144" name="CasellaDiTesto 143">
            <a:extLst>
              <a:ext uri="{FF2B5EF4-FFF2-40B4-BE49-F238E27FC236}">
                <a16:creationId xmlns:a16="http://schemas.microsoft.com/office/drawing/2014/main" id="{1417ECC9-DBEC-4303-81B8-F85F3739F8F7}"/>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rgbClr val="CBF297"/>
                </a:solidFill>
                <a:sym typeface="Wingdings" panose="05000000000000000000" pitchFamily="2" charset="2"/>
              </a:rPr>
              <a:t></a:t>
            </a:r>
            <a:r>
              <a:rPr lang="it-IT" sz="1400" i="1">
                <a:solidFill>
                  <a:srgbClr val="CBF297"/>
                </a:solidFill>
                <a:sym typeface="Wingdings" panose="05000000000000000000" pitchFamily="2" charset="2"/>
              </a:rPr>
              <a:t> </a:t>
            </a:r>
            <a:r>
              <a:rPr lang="it-IT" sz="1400" i="1">
                <a:solidFill>
                  <a:srgbClr val="CBF297"/>
                </a:solidFill>
              </a:rPr>
              <a:t>How EnerShare</a:t>
            </a:r>
            <a:endParaRPr lang="en-GB" sz="1400" i="1">
              <a:solidFill>
                <a:srgbClr val="CBF297"/>
              </a:solidFill>
            </a:endParaRPr>
          </a:p>
        </p:txBody>
      </p:sp>
    </p:spTree>
    <p:extLst>
      <p:ext uri="{BB962C8B-B14F-4D97-AF65-F5344CB8AC3E}">
        <p14:creationId xmlns:p14="http://schemas.microsoft.com/office/powerpoint/2010/main" val="1158045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84" name="Connettore 2 183">
            <a:extLst>
              <a:ext uri="{FF2B5EF4-FFF2-40B4-BE49-F238E27FC236}">
                <a16:creationId xmlns:a16="http://schemas.microsoft.com/office/drawing/2014/main" id="{69720411-BF4C-479D-B76D-F2ACE23F7879}"/>
              </a:ext>
            </a:extLst>
          </p:cNvPr>
          <p:cNvCxnSpPr>
            <a:cxnSpLocks/>
          </p:cNvCxnSpPr>
          <p:nvPr/>
        </p:nvCxnSpPr>
        <p:spPr>
          <a:xfrm>
            <a:off x="4852398" y="3847211"/>
            <a:ext cx="539811" cy="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85" name="CasellaDiTesto 184">
            <a:extLst>
              <a:ext uri="{FF2B5EF4-FFF2-40B4-BE49-F238E27FC236}">
                <a16:creationId xmlns:a16="http://schemas.microsoft.com/office/drawing/2014/main" id="{11DBB769-773A-44B5-A075-B780918D65BE}"/>
              </a:ext>
            </a:extLst>
          </p:cNvPr>
          <p:cNvSpPr txBox="1"/>
          <p:nvPr/>
        </p:nvSpPr>
        <p:spPr>
          <a:xfrm>
            <a:off x="5443009" y="3693322"/>
            <a:ext cx="948712" cy="307777"/>
          </a:xfrm>
          <a:prstGeom prst="rect">
            <a:avLst/>
          </a:prstGeom>
          <a:noFill/>
        </p:spPr>
        <p:txBody>
          <a:bodyPr wrap="square" rtlCol="0">
            <a:spAutoFit/>
          </a:bodyPr>
          <a:lstStyle/>
          <a:p>
            <a:r>
              <a:rPr lang="it-IT" sz="1400" b="1" i="1"/>
              <a:t>EnerShare</a:t>
            </a:r>
            <a:endParaRPr lang="en-GB" sz="1400" b="1" i="1"/>
          </a:p>
        </p:txBody>
      </p:sp>
      <p:grpSp>
        <p:nvGrpSpPr>
          <p:cNvPr id="188" name="Group 33">
            <a:extLst>
              <a:ext uri="{FF2B5EF4-FFF2-40B4-BE49-F238E27FC236}">
                <a16:creationId xmlns:a16="http://schemas.microsoft.com/office/drawing/2014/main" id="{CF59F1D9-52D2-4279-B7BD-B549DD9761D3}"/>
              </a:ext>
            </a:extLst>
          </p:cNvPr>
          <p:cNvGrpSpPr/>
          <p:nvPr/>
        </p:nvGrpSpPr>
        <p:grpSpPr>
          <a:xfrm>
            <a:off x="743916" y="1103906"/>
            <a:ext cx="6829674" cy="5410213"/>
            <a:chOff x="2244725" y="2692929"/>
            <a:chExt cx="3076575" cy="2457450"/>
          </a:xfrm>
          <a:solidFill>
            <a:schemeClr val="tx1"/>
          </a:solidFill>
        </p:grpSpPr>
        <p:sp>
          <p:nvSpPr>
            <p:cNvPr id="189" name="Freeform 14">
              <a:extLst>
                <a:ext uri="{FF2B5EF4-FFF2-40B4-BE49-F238E27FC236}">
                  <a16:creationId xmlns:a16="http://schemas.microsoft.com/office/drawing/2014/main" id="{25152660-BED5-4317-B7CC-888BF12477C0}"/>
                </a:ext>
              </a:extLst>
            </p:cNvPr>
            <p:cNvSpPr>
              <a:spLocks/>
            </p:cNvSpPr>
            <p:nvPr/>
          </p:nvSpPr>
          <p:spPr bwMode="auto">
            <a:xfrm>
              <a:off x="2244725" y="4442354"/>
              <a:ext cx="3076575" cy="369888"/>
            </a:xfrm>
            <a:custGeom>
              <a:avLst/>
              <a:gdLst>
                <a:gd name="T0" fmla="*/ 373 w 966"/>
                <a:gd name="T1" fmla="*/ 116 h 116"/>
                <a:gd name="T2" fmla="*/ 145 w 966"/>
                <a:gd name="T3" fmla="*/ 116 h 116"/>
                <a:gd name="T4" fmla="*/ 36 w 966"/>
                <a:gd name="T5" fmla="*/ 116 h 116"/>
                <a:gd name="T6" fmla="*/ 2 w 966"/>
                <a:gd name="T7" fmla="*/ 89 h 116"/>
                <a:gd name="T8" fmla="*/ 0 w 966"/>
                <a:gd name="T9" fmla="*/ 75 h 116"/>
                <a:gd name="T10" fmla="*/ 0 w 966"/>
                <a:gd name="T11" fmla="*/ 0 h 116"/>
                <a:gd name="T12" fmla="*/ 943 w 966"/>
                <a:gd name="T13" fmla="*/ 0 h 116"/>
                <a:gd name="T14" fmla="*/ 966 w 966"/>
                <a:gd name="T15" fmla="*/ 0 h 116"/>
                <a:gd name="T16" fmla="*/ 966 w 966"/>
                <a:gd name="T17" fmla="*/ 79 h 116"/>
                <a:gd name="T18" fmla="*/ 928 w 966"/>
                <a:gd name="T19" fmla="*/ 116 h 116"/>
                <a:gd name="T20" fmla="*/ 600 w 966"/>
                <a:gd name="T21" fmla="*/ 116 h 116"/>
                <a:gd name="T22" fmla="*/ 592 w 966"/>
                <a:gd name="T23" fmla="*/ 116 h 116"/>
                <a:gd name="T24" fmla="*/ 585 w 966"/>
                <a:gd name="T25" fmla="*/ 116 h 116"/>
                <a:gd name="T26" fmla="*/ 383 w 966"/>
                <a:gd name="T27" fmla="*/ 116 h 116"/>
                <a:gd name="T28" fmla="*/ 373 w 966"/>
                <a:gd name="T29"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6" h="116">
                  <a:moveTo>
                    <a:pt x="373" y="116"/>
                  </a:moveTo>
                  <a:cubicBezTo>
                    <a:pt x="297" y="116"/>
                    <a:pt x="221" y="116"/>
                    <a:pt x="145" y="116"/>
                  </a:cubicBezTo>
                  <a:cubicBezTo>
                    <a:pt x="109" y="116"/>
                    <a:pt x="72" y="116"/>
                    <a:pt x="36" y="116"/>
                  </a:cubicBezTo>
                  <a:cubicBezTo>
                    <a:pt x="21" y="116"/>
                    <a:pt x="5" y="104"/>
                    <a:pt x="2" y="89"/>
                  </a:cubicBezTo>
                  <a:cubicBezTo>
                    <a:pt x="0" y="84"/>
                    <a:pt x="0" y="80"/>
                    <a:pt x="0" y="75"/>
                  </a:cubicBezTo>
                  <a:cubicBezTo>
                    <a:pt x="0" y="52"/>
                    <a:pt x="0" y="0"/>
                    <a:pt x="0" y="0"/>
                  </a:cubicBezTo>
                  <a:cubicBezTo>
                    <a:pt x="0" y="0"/>
                    <a:pt x="631" y="0"/>
                    <a:pt x="943" y="0"/>
                  </a:cubicBezTo>
                  <a:cubicBezTo>
                    <a:pt x="950" y="0"/>
                    <a:pt x="959" y="0"/>
                    <a:pt x="966" y="0"/>
                  </a:cubicBezTo>
                  <a:cubicBezTo>
                    <a:pt x="966" y="0"/>
                    <a:pt x="966" y="56"/>
                    <a:pt x="966" y="79"/>
                  </a:cubicBezTo>
                  <a:cubicBezTo>
                    <a:pt x="966" y="100"/>
                    <a:pt x="949" y="116"/>
                    <a:pt x="928" y="116"/>
                  </a:cubicBezTo>
                  <a:cubicBezTo>
                    <a:pt x="819" y="116"/>
                    <a:pt x="709" y="116"/>
                    <a:pt x="600" y="116"/>
                  </a:cubicBezTo>
                  <a:cubicBezTo>
                    <a:pt x="598" y="116"/>
                    <a:pt x="595" y="116"/>
                    <a:pt x="592" y="116"/>
                  </a:cubicBezTo>
                  <a:cubicBezTo>
                    <a:pt x="590" y="116"/>
                    <a:pt x="587" y="116"/>
                    <a:pt x="585" y="116"/>
                  </a:cubicBezTo>
                  <a:cubicBezTo>
                    <a:pt x="517" y="116"/>
                    <a:pt x="450" y="116"/>
                    <a:pt x="383" y="116"/>
                  </a:cubicBezTo>
                  <a:lnTo>
                    <a:pt x="373"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5">
              <a:extLst>
                <a:ext uri="{FF2B5EF4-FFF2-40B4-BE49-F238E27FC236}">
                  <a16:creationId xmlns:a16="http://schemas.microsoft.com/office/drawing/2014/main" id="{48E1BD75-CF5A-4E8C-B0B6-ED134681B48F}"/>
                </a:ext>
              </a:extLst>
            </p:cNvPr>
            <p:cNvSpPr>
              <a:spLocks noEditPoints="1"/>
            </p:cNvSpPr>
            <p:nvPr/>
          </p:nvSpPr>
          <p:spPr bwMode="auto">
            <a:xfrm>
              <a:off x="2244725" y="2692929"/>
              <a:ext cx="3076575" cy="1749425"/>
            </a:xfrm>
            <a:custGeom>
              <a:avLst/>
              <a:gdLst>
                <a:gd name="T0" fmla="*/ 966 w 966"/>
                <a:gd name="T1" fmla="*/ 549 h 549"/>
                <a:gd name="T2" fmla="*/ 943 w 966"/>
                <a:gd name="T3" fmla="*/ 549 h 549"/>
                <a:gd name="T4" fmla="*/ 0 w 966"/>
                <a:gd name="T5" fmla="*/ 549 h 549"/>
                <a:gd name="T6" fmla="*/ 0 w 966"/>
                <a:gd name="T7" fmla="*/ 108 h 549"/>
                <a:gd name="T8" fmla="*/ 1 w 966"/>
                <a:gd name="T9" fmla="*/ 39 h 549"/>
                <a:gd name="T10" fmla="*/ 14 w 966"/>
                <a:gd name="T11" fmla="*/ 9 h 549"/>
                <a:gd name="T12" fmla="*/ 39 w 966"/>
                <a:gd name="T13" fmla="*/ 1 h 549"/>
                <a:gd name="T14" fmla="*/ 806 w 966"/>
                <a:gd name="T15" fmla="*/ 1 h 549"/>
                <a:gd name="T16" fmla="*/ 926 w 966"/>
                <a:gd name="T17" fmla="*/ 1 h 549"/>
                <a:gd name="T18" fmla="*/ 966 w 966"/>
                <a:gd name="T19" fmla="*/ 41 h 549"/>
                <a:gd name="T20" fmla="*/ 966 w 966"/>
                <a:gd name="T21" fmla="*/ 549 h 549"/>
                <a:gd name="T22" fmla="*/ 483 w 966"/>
                <a:gd name="T23" fmla="*/ 511 h 549"/>
                <a:gd name="T24" fmla="*/ 923 w 966"/>
                <a:gd name="T25" fmla="*/ 511 h 549"/>
                <a:gd name="T26" fmla="*/ 928 w 966"/>
                <a:gd name="T27" fmla="*/ 506 h 549"/>
                <a:gd name="T28" fmla="*/ 928 w 966"/>
                <a:gd name="T29" fmla="*/ 45 h 549"/>
                <a:gd name="T30" fmla="*/ 922 w 966"/>
                <a:gd name="T31" fmla="*/ 38 h 549"/>
                <a:gd name="T32" fmla="*/ 44 w 966"/>
                <a:gd name="T33" fmla="*/ 38 h 549"/>
                <a:gd name="T34" fmla="*/ 38 w 966"/>
                <a:gd name="T35" fmla="*/ 45 h 549"/>
                <a:gd name="T36" fmla="*/ 38 w 966"/>
                <a:gd name="T37" fmla="*/ 505 h 549"/>
                <a:gd name="T38" fmla="*/ 44 w 966"/>
                <a:gd name="T39" fmla="*/ 511 h 549"/>
                <a:gd name="T40" fmla="*/ 483 w 966"/>
                <a:gd name="T41" fmla="*/ 511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6" h="549">
                  <a:moveTo>
                    <a:pt x="966" y="549"/>
                  </a:moveTo>
                  <a:cubicBezTo>
                    <a:pt x="959" y="549"/>
                    <a:pt x="950" y="549"/>
                    <a:pt x="943" y="549"/>
                  </a:cubicBezTo>
                  <a:cubicBezTo>
                    <a:pt x="631" y="549"/>
                    <a:pt x="0" y="549"/>
                    <a:pt x="0" y="549"/>
                  </a:cubicBezTo>
                  <a:cubicBezTo>
                    <a:pt x="0" y="549"/>
                    <a:pt x="0" y="254"/>
                    <a:pt x="0" y="108"/>
                  </a:cubicBezTo>
                  <a:cubicBezTo>
                    <a:pt x="0" y="85"/>
                    <a:pt x="1" y="62"/>
                    <a:pt x="1" y="39"/>
                  </a:cubicBezTo>
                  <a:cubicBezTo>
                    <a:pt x="2" y="27"/>
                    <a:pt x="4" y="17"/>
                    <a:pt x="14" y="9"/>
                  </a:cubicBezTo>
                  <a:cubicBezTo>
                    <a:pt x="21" y="3"/>
                    <a:pt x="30" y="1"/>
                    <a:pt x="39" y="1"/>
                  </a:cubicBezTo>
                  <a:cubicBezTo>
                    <a:pt x="295" y="1"/>
                    <a:pt x="550" y="1"/>
                    <a:pt x="806" y="1"/>
                  </a:cubicBezTo>
                  <a:cubicBezTo>
                    <a:pt x="846" y="1"/>
                    <a:pt x="886" y="2"/>
                    <a:pt x="926" y="1"/>
                  </a:cubicBezTo>
                  <a:cubicBezTo>
                    <a:pt x="949" y="0"/>
                    <a:pt x="966" y="19"/>
                    <a:pt x="966" y="41"/>
                  </a:cubicBezTo>
                  <a:cubicBezTo>
                    <a:pt x="966" y="209"/>
                    <a:pt x="966" y="549"/>
                    <a:pt x="966" y="549"/>
                  </a:cubicBezTo>
                  <a:close/>
                  <a:moveTo>
                    <a:pt x="483" y="511"/>
                  </a:moveTo>
                  <a:cubicBezTo>
                    <a:pt x="630" y="511"/>
                    <a:pt x="776" y="511"/>
                    <a:pt x="923" y="511"/>
                  </a:cubicBezTo>
                  <a:cubicBezTo>
                    <a:pt x="926" y="511"/>
                    <a:pt x="928" y="511"/>
                    <a:pt x="928" y="506"/>
                  </a:cubicBezTo>
                  <a:cubicBezTo>
                    <a:pt x="928" y="352"/>
                    <a:pt x="928" y="199"/>
                    <a:pt x="928" y="45"/>
                  </a:cubicBezTo>
                  <a:cubicBezTo>
                    <a:pt x="928" y="37"/>
                    <a:pt x="929" y="38"/>
                    <a:pt x="922" y="38"/>
                  </a:cubicBezTo>
                  <a:cubicBezTo>
                    <a:pt x="629" y="38"/>
                    <a:pt x="337" y="38"/>
                    <a:pt x="44" y="38"/>
                  </a:cubicBezTo>
                  <a:cubicBezTo>
                    <a:pt x="37" y="38"/>
                    <a:pt x="38" y="37"/>
                    <a:pt x="38" y="45"/>
                  </a:cubicBezTo>
                  <a:cubicBezTo>
                    <a:pt x="38" y="198"/>
                    <a:pt x="38" y="351"/>
                    <a:pt x="38" y="505"/>
                  </a:cubicBezTo>
                  <a:cubicBezTo>
                    <a:pt x="38" y="511"/>
                    <a:pt x="38" y="511"/>
                    <a:pt x="44" y="511"/>
                  </a:cubicBezTo>
                  <a:cubicBezTo>
                    <a:pt x="190" y="511"/>
                    <a:pt x="337" y="511"/>
                    <a:pt x="483" y="51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16">
              <a:extLst>
                <a:ext uri="{FF2B5EF4-FFF2-40B4-BE49-F238E27FC236}">
                  <a16:creationId xmlns:a16="http://schemas.microsoft.com/office/drawing/2014/main" id="{732F99E4-DF63-4DE1-A1B7-19DE7A91A8B2}"/>
                </a:ext>
              </a:extLst>
            </p:cNvPr>
            <p:cNvSpPr>
              <a:spLocks/>
            </p:cNvSpPr>
            <p:nvPr/>
          </p:nvSpPr>
          <p:spPr bwMode="auto">
            <a:xfrm>
              <a:off x="3251200" y="4894792"/>
              <a:ext cx="1060450" cy="249238"/>
            </a:xfrm>
            <a:custGeom>
              <a:avLst/>
              <a:gdLst>
                <a:gd name="T0" fmla="*/ 278 w 333"/>
                <a:gd name="T1" fmla="*/ 0 h 78"/>
                <a:gd name="T2" fmla="*/ 282 w 333"/>
                <a:gd name="T3" fmla="*/ 34 h 78"/>
                <a:gd name="T4" fmla="*/ 288 w 333"/>
                <a:gd name="T5" fmla="*/ 60 h 78"/>
                <a:gd name="T6" fmla="*/ 298 w 333"/>
                <a:gd name="T7" fmla="*/ 67 h 78"/>
                <a:gd name="T8" fmla="*/ 329 w 333"/>
                <a:gd name="T9" fmla="*/ 74 h 78"/>
                <a:gd name="T10" fmla="*/ 333 w 333"/>
                <a:gd name="T11" fmla="*/ 76 h 78"/>
                <a:gd name="T12" fmla="*/ 329 w 333"/>
                <a:gd name="T13" fmla="*/ 77 h 78"/>
                <a:gd name="T14" fmla="*/ 221 w 333"/>
                <a:gd name="T15" fmla="*/ 77 h 78"/>
                <a:gd name="T16" fmla="*/ 6 w 333"/>
                <a:gd name="T17" fmla="*/ 77 h 78"/>
                <a:gd name="T18" fmla="*/ 0 w 333"/>
                <a:gd name="T19" fmla="*/ 76 h 78"/>
                <a:gd name="T20" fmla="*/ 5 w 333"/>
                <a:gd name="T21" fmla="*/ 74 h 78"/>
                <a:gd name="T22" fmla="*/ 35 w 333"/>
                <a:gd name="T23" fmla="*/ 67 h 78"/>
                <a:gd name="T24" fmla="*/ 49 w 333"/>
                <a:gd name="T25" fmla="*/ 50 h 78"/>
                <a:gd name="T26" fmla="*/ 56 w 333"/>
                <a:gd name="T27" fmla="*/ 0 h 78"/>
                <a:gd name="T28" fmla="*/ 66 w 333"/>
                <a:gd name="T29" fmla="*/ 0 h 78"/>
                <a:gd name="T30" fmla="*/ 278 w 333"/>
                <a:gd name="T3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78">
                  <a:moveTo>
                    <a:pt x="278" y="0"/>
                  </a:moveTo>
                  <a:cubicBezTo>
                    <a:pt x="280" y="12"/>
                    <a:pt x="280" y="23"/>
                    <a:pt x="282" y="34"/>
                  </a:cubicBezTo>
                  <a:cubicBezTo>
                    <a:pt x="283" y="43"/>
                    <a:pt x="285" y="51"/>
                    <a:pt x="288" y="60"/>
                  </a:cubicBezTo>
                  <a:cubicBezTo>
                    <a:pt x="290" y="64"/>
                    <a:pt x="293" y="67"/>
                    <a:pt x="298" y="67"/>
                  </a:cubicBezTo>
                  <a:cubicBezTo>
                    <a:pt x="309" y="68"/>
                    <a:pt x="319" y="72"/>
                    <a:pt x="329" y="74"/>
                  </a:cubicBezTo>
                  <a:cubicBezTo>
                    <a:pt x="331" y="74"/>
                    <a:pt x="333" y="74"/>
                    <a:pt x="333" y="76"/>
                  </a:cubicBezTo>
                  <a:cubicBezTo>
                    <a:pt x="333" y="78"/>
                    <a:pt x="330" y="77"/>
                    <a:pt x="329" y="77"/>
                  </a:cubicBezTo>
                  <a:cubicBezTo>
                    <a:pt x="293" y="77"/>
                    <a:pt x="257" y="77"/>
                    <a:pt x="221" y="77"/>
                  </a:cubicBezTo>
                  <a:cubicBezTo>
                    <a:pt x="149" y="77"/>
                    <a:pt x="78" y="77"/>
                    <a:pt x="6" y="77"/>
                  </a:cubicBezTo>
                  <a:cubicBezTo>
                    <a:pt x="4" y="77"/>
                    <a:pt x="2" y="78"/>
                    <a:pt x="0" y="76"/>
                  </a:cubicBezTo>
                  <a:cubicBezTo>
                    <a:pt x="1" y="74"/>
                    <a:pt x="3" y="74"/>
                    <a:pt x="5" y="74"/>
                  </a:cubicBezTo>
                  <a:cubicBezTo>
                    <a:pt x="15" y="72"/>
                    <a:pt x="25" y="69"/>
                    <a:pt x="35" y="67"/>
                  </a:cubicBezTo>
                  <a:cubicBezTo>
                    <a:pt x="44" y="66"/>
                    <a:pt x="46" y="61"/>
                    <a:pt x="49" y="50"/>
                  </a:cubicBezTo>
                  <a:cubicBezTo>
                    <a:pt x="52" y="35"/>
                    <a:pt x="56" y="0"/>
                    <a:pt x="56" y="0"/>
                  </a:cubicBezTo>
                  <a:cubicBezTo>
                    <a:pt x="66" y="0"/>
                    <a:pt x="66" y="0"/>
                    <a:pt x="66" y="0"/>
                  </a:cubicBezTo>
                  <a:cubicBezTo>
                    <a:pt x="66" y="0"/>
                    <a:pt x="207" y="0"/>
                    <a:pt x="27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7">
              <a:extLst>
                <a:ext uri="{FF2B5EF4-FFF2-40B4-BE49-F238E27FC236}">
                  <a16:creationId xmlns:a16="http://schemas.microsoft.com/office/drawing/2014/main" id="{47F5F983-8021-458F-BF16-B6DBFBEA78CC}"/>
                </a:ext>
              </a:extLst>
            </p:cNvPr>
            <p:cNvSpPr>
              <a:spLocks/>
            </p:cNvSpPr>
            <p:nvPr/>
          </p:nvSpPr>
          <p:spPr bwMode="auto">
            <a:xfrm>
              <a:off x="3429000" y="4812242"/>
              <a:ext cx="708025" cy="82550"/>
            </a:xfrm>
            <a:custGeom>
              <a:avLst/>
              <a:gdLst>
                <a:gd name="T0" fmla="*/ 222 w 222"/>
                <a:gd name="T1" fmla="*/ 26 h 26"/>
                <a:gd name="T2" fmla="*/ 10 w 222"/>
                <a:gd name="T3" fmla="*/ 26 h 26"/>
                <a:gd name="T4" fmla="*/ 0 w 222"/>
                <a:gd name="T5" fmla="*/ 26 h 26"/>
                <a:gd name="T6" fmla="*/ 1 w 222"/>
                <a:gd name="T7" fmla="*/ 0 h 26"/>
                <a:gd name="T8" fmla="*/ 11 w 222"/>
                <a:gd name="T9" fmla="*/ 0 h 26"/>
                <a:gd name="T10" fmla="*/ 213 w 222"/>
                <a:gd name="T11" fmla="*/ 0 h 26"/>
                <a:gd name="T12" fmla="*/ 220 w 222"/>
                <a:gd name="T13" fmla="*/ 0 h 26"/>
                <a:gd name="T14" fmla="*/ 222 w 22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6">
                  <a:moveTo>
                    <a:pt x="222" y="26"/>
                  </a:moveTo>
                  <a:cubicBezTo>
                    <a:pt x="151" y="26"/>
                    <a:pt x="10" y="26"/>
                    <a:pt x="10" y="26"/>
                  </a:cubicBezTo>
                  <a:cubicBezTo>
                    <a:pt x="0" y="26"/>
                    <a:pt x="0" y="26"/>
                    <a:pt x="0" y="26"/>
                  </a:cubicBezTo>
                  <a:cubicBezTo>
                    <a:pt x="0" y="17"/>
                    <a:pt x="1" y="9"/>
                    <a:pt x="1" y="0"/>
                  </a:cubicBezTo>
                  <a:cubicBezTo>
                    <a:pt x="11" y="0"/>
                    <a:pt x="11" y="0"/>
                    <a:pt x="11" y="0"/>
                  </a:cubicBezTo>
                  <a:cubicBezTo>
                    <a:pt x="11" y="0"/>
                    <a:pt x="145" y="0"/>
                    <a:pt x="213" y="0"/>
                  </a:cubicBezTo>
                  <a:cubicBezTo>
                    <a:pt x="215" y="0"/>
                    <a:pt x="218" y="0"/>
                    <a:pt x="220" y="0"/>
                  </a:cubicBezTo>
                  <a:lnTo>
                    <a:pt x="222" y="26"/>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8">
              <a:extLst>
                <a:ext uri="{FF2B5EF4-FFF2-40B4-BE49-F238E27FC236}">
                  <a16:creationId xmlns:a16="http://schemas.microsoft.com/office/drawing/2014/main" id="{47440B46-BFA5-4DCF-95D7-B1FE353270A7}"/>
                </a:ext>
              </a:extLst>
            </p:cNvPr>
            <p:cNvSpPr>
              <a:spLocks/>
            </p:cNvSpPr>
            <p:nvPr/>
          </p:nvSpPr>
          <p:spPr bwMode="auto">
            <a:xfrm>
              <a:off x="3251200" y="5134504"/>
              <a:ext cx="1060450" cy="15875"/>
            </a:xfrm>
            <a:custGeom>
              <a:avLst/>
              <a:gdLst>
                <a:gd name="T0" fmla="*/ 167 w 333"/>
                <a:gd name="T1" fmla="*/ 2 h 5"/>
                <a:gd name="T2" fmla="*/ 331 w 333"/>
                <a:gd name="T3" fmla="*/ 2 h 5"/>
                <a:gd name="T4" fmla="*/ 333 w 333"/>
                <a:gd name="T5" fmla="*/ 3 h 5"/>
                <a:gd name="T6" fmla="*/ 331 w 333"/>
                <a:gd name="T7" fmla="*/ 5 h 5"/>
                <a:gd name="T8" fmla="*/ 324 w 333"/>
                <a:gd name="T9" fmla="*/ 5 h 5"/>
                <a:gd name="T10" fmla="*/ 6 w 333"/>
                <a:gd name="T11" fmla="*/ 5 h 5"/>
                <a:gd name="T12" fmla="*/ 0 w 333"/>
                <a:gd name="T13" fmla="*/ 3 h 5"/>
                <a:gd name="T14" fmla="*/ 6 w 333"/>
                <a:gd name="T15" fmla="*/ 2 h 5"/>
                <a:gd name="T16" fmla="*/ 167 w 333"/>
                <a:gd name="T17" fmla="*/ 2 h 5"/>
                <a:gd name="T18" fmla="*/ 167 w 333"/>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3" h="5">
                  <a:moveTo>
                    <a:pt x="167" y="2"/>
                  </a:moveTo>
                  <a:cubicBezTo>
                    <a:pt x="222" y="2"/>
                    <a:pt x="276" y="2"/>
                    <a:pt x="331" y="2"/>
                  </a:cubicBezTo>
                  <a:cubicBezTo>
                    <a:pt x="332" y="2"/>
                    <a:pt x="333" y="1"/>
                    <a:pt x="333" y="3"/>
                  </a:cubicBezTo>
                  <a:cubicBezTo>
                    <a:pt x="333" y="4"/>
                    <a:pt x="332" y="5"/>
                    <a:pt x="331" y="5"/>
                  </a:cubicBezTo>
                  <a:cubicBezTo>
                    <a:pt x="328" y="5"/>
                    <a:pt x="326" y="5"/>
                    <a:pt x="324" y="5"/>
                  </a:cubicBezTo>
                  <a:cubicBezTo>
                    <a:pt x="218" y="5"/>
                    <a:pt x="112" y="5"/>
                    <a:pt x="6" y="5"/>
                  </a:cubicBezTo>
                  <a:cubicBezTo>
                    <a:pt x="4" y="5"/>
                    <a:pt x="0" y="5"/>
                    <a:pt x="0" y="3"/>
                  </a:cubicBezTo>
                  <a:cubicBezTo>
                    <a:pt x="0" y="0"/>
                    <a:pt x="4" y="2"/>
                    <a:pt x="6" y="2"/>
                  </a:cubicBezTo>
                  <a:cubicBezTo>
                    <a:pt x="60" y="2"/>
                    <a:pt x="114" y="2"/>
                    <a:pt x="167" y="2"/>
                  </a:cubicBezTo>
                  <a:cubicBezTo>
                    <a:pt x="167" y="2"/>
                    <a:pt x="167" y="2"/>
                    <a:pt x="167"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62" name="CasellaDiTesto 61">
            <a:extLst>
              <a:ext uri="{FF2B5EF4-FFF2-40B4-BE49-F238E27FC236}">
                <a16:creationId xmlns:a16="http://schemas.microsoft.com/office/drawing/2014/main" id="{BB1F2DB4-6EC2-486F-9A1D-0F9F22554FA8}"/>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5</a:t>
            </a:r>
            <a:endParaRPr lang="en-GB" b="1">
              <a:solidFill>
                <a:schemeClr val="bg1"/>
              </a:solidFill>
            </a:endParaRPr>
          </a:p>
        </p:txBody>
      </p:sp>
      <p:sp>
        <p:nvSpPr>
          <p:cNvPr id="56" name="CasellaDiTesto 55">
            <a:extLst>
              <a:ext uri="{FF2B5EF4-FFF2-40B4-BE49-F238E27FC236}">
                <a16:creationId xmlns:a16="http://schemas.microsoft.com/office/drawing/2014/main" id="{9B45BB57-2D70-420E-93FD-661E2F210508}"/>
              </a:ext>
            </a:extLst>
          </p:cNvPr>
          <p:cNvSpPr txBox="1"/>
          <p:nvPr/>
        </p:nvSpPr>
        <p:spPr>
          <a:xfrm>
            <a:off x="11772900" y="6434375"/>
            <a:ext cx="301686" cy="369332"/>
          </a:xfrm>
          <a:prstGeom prst="rect">
            <a:avLst/>
          </a:prstGeom>
          <a:noFill/>
        </p:spPr>
        <p:txBody>
          <a:bodyPr wrap="none" rtlCol="0">
            <a:spAutoFit/>
          </a:bodyPr>
          <a:lstStyle/>
          <a:p>
            <a:r>
              <a:rPr lang="it-IT">
                <a:solidFill>
                  <a:schemeClr val="bg1"/>
                </a:solidFill>
              </a:rPr>
              <a:t>1</a:t>
            </a:r>
          </a:p>
        </p:txBody>
      </p:sp>
      <p:grpSp>
        <p:nvGrpSpPr>
          <p:cNvPr id="51" name="Gruppo 50">
            <a:extLst>
              <a:ext uri="{FF2B5EF4-FFF2-40B4-BE49-F238E27FC236}">
                <a16:creationId xmlns:a16="http://schemas.microsoft.com/office/drawing/2014/main" id="{E7EC8216-C47D-4467-80C9-B649FC903C0F}"/>
              </a:ext>
            </a:extLst>
          </p:cNvPr>
          <p:cNvGrpSpPr/>
          <p:nvPr/>
        </p:nvGrpSpPr>
        <p:grpSpPr>
          <a:xfrm>
            <a:off x="0" y="5740400"/>
            <a:ext cx="12201832" cy="1127760"/>
            <a:chOff x="0" y="5740400"/>
            <a:chExt cx="12201832" cy="1127760"/>
          </a:xfrm>
        </p:grpSpPr>
        <p:sp>
          <p:nvSpPr>
            <p:cNvPr id="52" name="CasellaDiTesto 51">
              <a:extLst>
                <a:ext uri="{FF2B5EF4-FFF2-40B4-BE49-F238E27FC236}">
                  <a16:creationId xmlns:a16="http://schemas.microsoft.com/office/drawing/2014/main" id="{5662817C-2010-472C-AA51-6C7B068274AE}"/>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53" name="Immagine 52">
              <a:extLst>
                <a:ext uri="{FF2B5EF4-FFF2-40B4-BE49-F238E27FC236}">
                  <a16:creationId xmlns:a16="http://schemas.microsoft.com/office/drawing/2014/main" id="{B1DB034E-44D7-44C2-B35E-4CB8AF826571}"/>
                </a:ext>
              </a:extLst>
            </p:cNvPr>
            <p:cNvPicPr>
              <a:picLocks noChangeAspect="1"/>
            </p:cNvPicPr>
            <p:nvPr/>
          </p:nvPicPr>
          <p:blipFill>
            <a:blip r:embed="rId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55" name="Figura a mano libera: forma 54">
              <a:extLst>
                <a:ext uri="{FF2B5EF4-FFF2-40B4-BE49-F238E27FC236}">
                  <a16:creationId xmlns:a16="http://schemas.microsoft.com/office/drawing/2014/main" id="{9FAFA9EE-9531-4E93-8417-C15C2E21BFD3}"/>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9" name="Ovale 88">
            <a:extLst>
              <a:ext uri="{FF2B5EF4-FFF2-40B4-BE49-F238E27FC236}">
                <a16:creationId xmlns:a16="http://schemas.microsoft.com/office/drawing/2014/main" id="{2ECB3791-18FD-400C-A0DF-D0976F968B0E}"/>
              </a:ext>
            </a:extLst>
          </p:cNvPr>
          <p:cNvSpPr>
            <a:spLocks noChangeAspect="1"/>
          </p:cNvSpPr>
          <p:nvPr/>
        </p:nvSpPr>
        <p:spPr>
          <a:xfrm>
            <a:off x="8178027" y="1056275"/>
            <a:ext cx="654330" cy="654330"/>
          </a:xfrm>
          <a:prstGeom prst="ellipse">
            <a:avLst/>
          </a:prstGeom>
          <a:solidFill>
            <a:schemeClr val="accent4">
              <a:lumMod val="50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8" name="Ovale 97">
            <a:extLst>
              <a:ext uri="{FF2B5EF4-FFF2-40B4-BE49-F238E27FC236}">
                <a16:creationId xmlns:a16="http://schemas.microsoft.com/office/drawing/2014/main" id="{160E8623-EE94-4129-BB5F-C4E87AFFCE5C}"/>
              </a:ext>
            </a:extLst>
          </p:cNvPr>
          <p:cNvSpPr>
            <a:spLocks noChangeAspect="1"/>
          </p:cNvSpPr>
          <p:nvPr/>
        </p:nvSpPr>
        <p:spPr>
          <a:xfrm>
            <a:off x="8178027" y="2091172"/>
            <a:ext cx="654330" cy="654330"/>
          </a:xfrm>
          <a:prstGeom prst="ellipse">
            <a:avLst/>
          </a:prstGeom>
          <a:solidFill>
            <a:schemeClr val="accent4">
              <a:lumMod val="75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9" name="Ovale 98">
            <a:extLst>
              <a:ext uri="{FF2B5EF4-FFF2-40B4-BE49-F238E27FC236}">
                <a16:creationId xmlns:a16="http://schemas.microsoft.com/office/drawing/2014/main" id="{2A125918-8EB1-4983-82FE-145E380BD159}"/>
              </a:ext>
            </a:extLst>
          </p:cNvPr>
          <p:cNvSpPr>
            <a:spLocks noChangeAspect="1"/>
          </p:cNvSpPr>
          <p:nvPr/>
        </p:nvSpPr>
        <p:spPr>
          <a:xfrm>
            <a:off x="8178027" y="3126069"/>
            <a:ext cx="654330" cy="654330"/>
          </a:xfrm>
          <a:prstGeom prst="ellipse">
            <a:avLst/>
          </a:prstGeom>
          <a:solidFill>
            <a:schemeClr val="accent4">
              <a:lumMod val="60000"/>
              <a:lumOff val="40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0" name="Ovale 99">
            <a:extLst>
              <a:ext uri="{FF2B5EF4-FFF2-40B4-BE49-F238E27FC236}">
                <a16:creationId xmlns:a16="http://schemas.microsoft.com/office/drawing/2014/main" id="{42D0907B-E61D-451B-88FA-973862B88E84}"/>
              </a:ext>
            </a:extLst>
          </p:cNvPr>
          <p:cNvSpPr>
            <a:spLocks noChangeAspect="1"/>
          </p:cNvSpPr>
          <p:nvPr/>
        </p:nvSpPr>
        <p:spPr>
          <a:xfrm>
            <a:off x="8178027" y="4160966"/>
            <a:ext cx="654330" cy="654330"/>
          </a:xfrm>
          <a:prstGeom prst="ellipse">
            <a:avLst/>
          </a:prstGeom>
          <a:solidFill>
            <a:schemeClr val="accent4">
              <a:lumMod val="40000"/>
              <a:lumOff val="60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1" name="Ovale 100">
            <a:extLst>
              <a:ext uri="{FF2B5EF4-FFF2-40B4-BE49-F238E27FC236}">
                <a16:creationId xmlns:a16="http://schemas.microsoft.com/office/drawing/2014/main" id="{18CFFB89-5BF5-47A4-903A-8A403D8395E7}"/>
              </a:ext>
            </a:extLst>
          </p:cNvPr>
          <p:cNvSpPr>
            <a:spLocks noChangeAspect="1"/>
          </p:cNvSpPr>
          <p:nvPr/>
        </p:nvSpPr>
        <p:spPr>
          <a:xfrm>
            <a:off x="8178027" y="5195865"/>
            <a:ext cx="654330" cy="654330"/>
          </a:xfrm>
          <a:prstGeom prst="ellipse">
            <a:avLst/>
          </a:prstGeom>
          <a:solidFill>
            <a:schemeClr val="accent5">
              <a:lumMod val="60000"/>
              <a:lumOff val="40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pic>
        <p:nvPicPr>
          <p:cNvPr id="90" name="Elemento grafico 89" descr="Energia rinnovabile con riempimento a tinta unita">
            <a:extLst>
              <a:ext uri="{FF2B5EF4-FFF2-40B4-BE49-F238E27FC236}">
                <a16:creationId xmlns:a16="http://schemas.microsoft.com/office/drawing/2014/main" id="{4244245D-7B56-4EE1-B67E-E93B9F753F5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80753" y="4239346"/>
            <a:ext cx="455561" cy="476968"/>
          </a:xfrm>
          <a:prstGeom prst="rect">
            <a:avLst/>
          </a:prstGeom>
        </p:spPr>
      </p:pic>
      <p:pic>
        <p:nvPicPr>
          <p:cNvPr id="91" name="Elemento grafico 90" descr="Pannelli solari con riempimento a tinta unita">
            <a:extLst>
              <a:ext uri="{FF2B5EF4-FFF2-40B4-BE49-F238E27FC236}">
                <a16:creationId xmlns:a16="http://schemas.microsoft.com/office/drawing/2014/main" id="{1A1A1D17-1760-4A5D-A827-2517FEF304C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324599" y="5315812"/>
            <a:ext cx="361185" cy="378156"/>
          </a:xfrm>
          <a:prstGeom prst="rect">
            <a:avLst/>
          </a:prstGeom>
        </p:spPr>
      </p:pic>
      <p:pic>
        <p:nvPicPr>
          <p:cNvPr id="92" name="Elemento grafico 91" descr="Grafico a barre con andamento ascendente con riempimento a tinta unita">
            <a:extLst>
              <a:ext uri="{FF2B5EF4-FFF2-40B4-BE49-F238E27FC236}">
                <a16:creationId xmlns:a16="http://schemas.microsoft.com/office/drawing/2014/main" id="{0511A4A3-F874-4269-B358-03E10D33F7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309835" y="3279871"/>
            <a:ext cx="396317" cy="414940"/>
          </a:xfrm>
          <a:prstGeom prst="rect">
            <a:avLst/>
          </a:prstGeom>
        </p:spPr>
      </p:pic>
      <p:pic>
        <p:nvPicPr>
          <p:cNvPr id="96" name="Elemento grafico 95" descr="Connessioni con riempimento a tinta unita">
            <a:extLst>
              <a:ext uri="{FF2B5EF4-FFF2-40B4-BE49-F238E27FC236}">
                <a16:creationId xmlns:a16="http://schemas.microsoft.com/office/drawing/2014/main" id="{341ACC61-B5D0-4F47-86A1-ECFE40FEF38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232582" y="1164032"/>
            <a:ext cx="473570" cy="479054"/>
          </a:xfrm>
          <a:prstGeom prst="rect">
            <a:avLst/>
          </a:prstGeom>
        </p:spPr>
      </p:pic>
      <p:sp>
        <p:nvSpPr>
          <p:cNvPr id="50" name="CasellaDiTesto 49">
            <a:extLst>
              <a:ext uri="{FF2B5EF4-FFF2-40B4-BE49-F238E27FC236}">
                <a16:creationId xmlns:a16="http://schemas.microsoft.com/office/drawing/2014/main" id="{A3F6CD40-7B79-4551-B934-525EDF731220}"/>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5</a:t>
            </a:r>
            <a:endParaRPr lang="en-GB" b="1">
              <a:solidFill>
                <a:schemeClr val="bg1"/>
              </a:solidFill>
            </a:endParaRPr>
          </a:p>
        </p:txBody>
      </p:sp>
      <p:sp>
        <p:nvSpPr>
          <p:cNvPr id="94" name="Figura a mano libera: forma 93">
            <a:extLst>
              <a:ext uri="{FF2B5EF4-FFF2-40B4-BE49-F238E27FC236}">
                <a16:creationId xmlns:a16="http://schemas.microsoft.com/office/drawing/2014/main" id="{88E6127F-B300-4FCD-9BDF-602D303D6B0B}"/>
              </a:ext>
            </a:extLst>
          </p:cNvPr>
          <p:cNvSpPr/>
          <p:nvPr/>
        </p:nvSpPr>
        <p:spPr>
          <a:xfrm>
            <a:off x="0" y="5738784"/>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2" name="Immagine 261">
            <a:extLst>
              <a:ext uri="{FF2B5EF4-FFF2-40B4-BE49-F238E27FC236}">
                <a16:creationId xmlns:a16="http://schemas.microsoft.com/office/drawing/2014/main" id="{C9D713AA-6EE8-468E-9428-D5147287B18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910822" y="3903523"/>
            <a:ext cx="473761" cy="475597"/>
          </a:xfrm>
          <a:prstGeom prst="rect">
            <a:avLst/>
          </a:prstGeom>
        </p:spPr>
      </p:pic>
      <p:sp>
        <p:nvSpPr>
          <p:cNvPr id="263" name="CasellaDiTesto 262">
            <a:extLst>
              <a:ext uri="{FF2B5EF4-FFF2-40B4-BE49-F238E27FC236}">
                <a16:creationId xmlns:a16="http://schemas.microsoft.com/office/drawing/2014/main" id="{744C3323-30C5-4E79-B6C7-F7E16BB8822E}"/>
              </a:ext>
            </a:extLst>
          </p:cNvPr>
          <p:cNvSpPr txBox="1"/>
          <p:nvPr/>
        </p:nvSpPr>
        <p:spPr>
          <a:xfrm>
            <a:off x="5419816" y="4003266"/>
            <a:ext cx="1434740" cy="307777"/>
          </a:xfrm>
          <a:prstGeom prst="rect">
            <a:avLst/>
          </a:prstGeom>
          <a:noFill/>
        </p:spPr>
        <p:txBody>
          <a:bodyPr wrap="square" rtlCol="0">
            <a:spAutoFit/>
          </a:bodyPr>
          <a:lstStyle/>
          <a:p>
            <a:r>
              <a:rPr lang="it-IT" sz="1400" b="1" i="1"/>
              <a:t>Smart Contracts</a:t>
            </a:r>
            <a:endParaRPr lang="en-GB" sz="1400" b="1" i="1"/>
          </a:p>
        </p:txBody>
      </p:sp>
      <p:pic>
        <p:nvPicPr>
          <p:cNvPr id="264" name="Elemento grafico 263" descr="Pannelli solari con riempimento a tinta unita">
            <a:extLst>
              <a:ext uri="{FF2B5EF4-FFF2-40B4-BE49-F238E27FC236}">
                <a16:creationId xmlns:a16="http://schemas.microsoft.com/office/drawing/2014/main" id="{3E630EFF-CE74-47A8-847E-91B4C338ED9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264701" y="3946790"/>
            <a:ext cx="437960" cy="458538"/>
          </a:xfrm>
          <a:prstGeom prst="rect">
            <a:avLst/>
          </a:prstGeom>
        </p:spPr>
      </p:pic>
      <p:pic>
        <p:nvPicPr>
          <p:cNvPr id="144" name="Immagine 143">
            <a:extLst>
              <a:ext uri="{FF2B5EF4-FFF2-40B4-BE49-F238E27FC236}">
                <a16:creationId xmlns:a16="http://schemas.microsoft.com/office/drawing/2014/main" id="{9C200452-D132-4F0A-86FC-C4ECACFB1658}"/>
              </a:ext>
            </a:extLst>
          </p:cNvPr>
          <p:cNvPicPr>
            <a:picLocks noChangeAspect="1"/>
          </p:cNvPicPr>
          <p:nvPr/>
        </p:nvPicPr>
        <p:blipFill>
          <a:blip r:embed="rId13"/>
          <a:stretch>
            <a:fillRect/>
          </a:stretch>
        </p:blipFill>
        <p:spPr>
          <a:xfrm>
            <a:off x="1598888" y="2821844"/>
            <a:ext cx="1068374" cy="1616866"/>
          </a:xfrm>
          <a:prstGeom prst="rect">
            <a:avLst/>
          </a:prstGeom>
        </p:spPr>
      </p:pic>
      <p:pic>
        <p:nvPicPr>
          <p:cNvPr id="10" name="Immagine 9">
            <a:extLst>
              <a:ext uri="{FF2B5EF4-FFF2-40B4-BE49-F238E27FC236}">
                <a16:creationId xmlns:a16="http://schemas.microsoft.com/office/drawing/2014/main" id="{3C78DB90-E250-4FDA-96F8-E4A27F3E30F9}"/>
              </a:ext>
            </a:extLst>
          </p:cNvPr>
          <p:cNvPicPr>
            <a:picLocks noChangeAspect="1"/>
          </p:cNvPicPr>
          <p:nvPr/>
        </p:nvPicPr>
        <p:blipFill rotWithShape="1">
          <a:blip r:embed="rId14">
            <a:clrChange>
              <a:clrFrom>
                <a:srgbClr val="FFFFFF"/>
              </a:clrFrom>
              <a:clrTo>
                <a:srgbClr val="FFFFFF">
                  <a:alpha val="0"/>
                </a:srgbClr>
              </a:clrTo>
            </a:clrChange>
          </a:blip>
          <a:srcRect b="64852"/>
          <a:stretch/>
        </p:blipFill>
        <p:spPr>
          <a:xfrm>
            <a:off x="3685378" y="1383899"/>
            <a:ext cx="3748596" cy="1317545"/>
          </a:xfrm>
          <a:prstGeom prst="rect">
            <a:avLst/>
          </a:prstGeom>
        </p:spPr>
      </p:pic>
      <p:pic>
        <p:nvPicPr>
          <p:cNvPr id="187" name="Immagine 186">
            <a:extLst>
              <a:ext uri="{FF2B5EF4-FFF2-40B4-BE49-F238E27FC236}">
                <a16:creationId xmlns:a16="http://schemas.microsoft.com/office/drawing/2014/main" id="{9FA4A676-74AB-4E85-B5B3-AD244A69AC4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214685" y="1370996"/>
            <a:ext cx="731956" cy="734792"/>
          </a:xfrm>
          <a:prstGeom prst="rect">
            <a:avLst/>
          </a:prstGeom>
        </p:spPr>
      </p:pic>
      <p:pic>
        <p:nvPicPr>
          <p:cNvPr id="271" name="Immagine 270">
            <a:extLst>
              <a:ext uri="{FF2B5EF4-FFF2-40B4-BE49-F238E27FC236}">
                <a16:creationId xmlns:a16="http://schemas.microsoft.com/office/drawing/2014/main" id="{F7D392AB-60ED-4A1F-BB36-C50D2E44634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42507" y="2250731"/>
            <a:ext cx="731956" cy="734792"/>
          </a:xfrm>
          <a:prstGeom prst="rect">
            <a:avLst/>
          </a:prstGeom>
        </p:spPr>
      </p:pic>
      <p:cxnSp>
        <p:nvCxnSpPr>
          <p:cNvPr id="182" name="Connettore 2 181">
            <a:extLst>
              <a:ext uri="{FF2B5EF4-FFF2-40B4-BE49-F238E27FC236}">
                <a16:creationId xmlns:a16="http://schemas.microsoft.com/office/drawing/2014/main" id="{BB4AB94A-4BAA-4C9E-842D-C48632C3444F}"/>
              </a:ext>
            </a:extLst>
          </p:cNvPr>
          <p:cNvCxnSpPr>
            <a:cxnSpLocks/>
          </p:cNvCxnSpPr>
          <p:nvPr/>
        </p:nvCxnSpPr>
        <p:spPr>
          <a:xfrm flipV="1">
            <a:off x="2638976" y="2641797"/>
            <a:ext cx="1516253" cy="624889"/>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Connettore 2 182">
            <a:extLst>
              <a:ext uri="{FF2B5EF4-FFF2-40B4-BE49-F238E27FC236}">
                <a16:creationId xmlns:a16="http://schemas.microsoft.com/office/drawing/2014/main" id="{0E65BC13-1465-4FA8-B036-3571F4B0B232}"/>
              </a:ext>
            </a:extLst>
          </p:cNvPr>
          <p:cNvCxnSpPr>
            <a:cxnSpLocks/>
          </p:cNvCxnSpPr>
          <p:nvPr/>
        </p:nvCxnSpPr>
        <p:spPr>
          <a:xfrm flipH="1">
            <a:off x="2723643" y="2846196"/>
            <a:ext cx="1620715" cy="639614"/>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pic>
        <p:nvPicPr>
          <p:cNvPr id="7" name="Elemento grafico 6" descr="Monete con riempimento a tinta unita">
            <a:extLst>
              <a:ext uri="{FF2B5EF4-FFF2-40B4-BE49-F238E27FC236}">
                <a16:creationId xmlns:a16="http://schemas.microsoft.com/office/drawing/2014/main" id="{05F6842D-9B7D-47F3-B699-47E13650BE1C}"/>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562534" y="2607729"/>
            <a:ext cx="534157" cy="534157"/>
          </a:xfrm>
          <a:prstGeom prst="rect">
            <a:avLst/>
          </a:prstGeom>
        </p:spPr>
      </p:pic>
      <p:sp>
        <p:nvSpPr>
          <p:cNvPr id="272" name="CasellaDiTesto 271">
            <a:extLst>
              <a:ext uri="{FF2B5EF4-FFF2-40B4-BE49-F238E27FC236}">
                <a16:creationId xmlns:a16="http://schemas.microsoft.com/office/drawing/2014/main" id="{1FA57B06-ECD0-4033-9053-005074C174EC}"/>
              </a:ext>
            </a:extLst>
          </p:cNvPr>
          <p:cNvSpPr txBox="1"/>
          <p:nvPr/>
        </p:nvSpPr>
        <p:spPr>
          <a:xfrm>
            <a:off x="-13456" y="169693"/>
            <a:ext cx="7887456" cy="830997"/>
          </a:xfrm>
          <a:prstGeom prst="rect">
            <a:avLst/>
          </a:prstGeom>
          <a:noFill/>
        </p:spPr>
        <p:txBody>
          <a:bodyPr wrap="square" rtlCol="0">
            <a:spAutoFit/>
          </a:bodyPr>
          <a:lstStyle/>
          <a:p>
            <a:r>
              <a:rPr lang="it-IT" sz="4800" b="1">
                <a:latin typeface="Arvo" panose="02000000000000000000" pitchFamily="2" charset="0"/>
              </a:rPr>
              <a:t>ENERGY COMMUNITY   </a:t>
            </a:r>
            <a:endParaRPr lang="en-GB" sz="4800" b="1">
              <a:latin typeface="Arvo" panose="02000000000000000000" pitchFamily="2" charset="0"/>
            </a:endParaRPr>
          </a:p>
        </p:txBody>
      </p:sp>
      <p:cxnSp>
        <p:nvCxnSpPr>
          <p:cNvPr id="273" name="Connettore diritto 272">
            <a:extLst>
              <a:ext uri="{FF2B5EF4-FFF2-40B4-BE49-F238E27FC236}">
                <a16:creationId xmlns:a16="http://schemas.microsoft.com/office/drawing/2014/main" id="{606035F3-6BB5-40C7-8368-1E1283497F05}"/>
              </a:ext>
            </a:extLst>
          </p:cNvPr>
          <p:cNvCxnSpPr>
            <a:cxnSpLocks/>
          </p:cNvCxnSpPr>
          <p:nvPr/>
        </p:nvCxnSpPr>
        <p:spPr>
          <a:xfrm flipV="1">
            <a:off x="-2400" y="1000690"/>
            <a:ext cx="7304900" cy="69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95" name="Elemento grafico 94" descr="Monete contorno">
            <a:extLst>
              <a:ext uri="{FF2B5EF4-FFF2-40B4-BE49-F238E27FC236}">
                <a16:creationId xmlns:a16="http://schemas.microsoft.com/office/drawing/2014/main" id="{BDDAD0BA-B39F-44E4-ADB0-50FDC7304B3E}"/>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8252777" y="2173863"/>
            <a:ext cx="477073" cy="499490"/>
          </a:xfrm>
          <a:prstGeom prst="rect">
            <a:avLst/>
          </a:prstGeom>
        </p:spPr>
      </p:pic>
      <p:sp>
        <p:nvSpPr>
          <p:cNvPr id="2" name="CasellaDiTesto 1">
            <a:extLst>
              <a:ext uri="{FF2B5EF4-FFF2-40B4-BE49-F238E27FC236}">
                <a16:creationId xmlns:a16="http://schemas.microsoft.com/office/drawing/2014/main" id="{90ED3B9E-3A52-450A-B882-526A6BD3BC0D}"/>
              </a:ext>
            </a:extLst>
          </p:cNvPr>
          <p:cNvSpPr txBox="1"/>
          <p:nvPr/>
        </p:nvSpPr>
        <p:spPr>
          <a:xfrm>
            <a:off x="8972075" y="1065712"/>
            <a:ext cx="2755205" cy="584775"/>
          </a:xfrm>
          <a:prstGeom prst="rect">
            <a:avLst/>
          </a:prstGeom>
          <a:noFill/>
        </p:spPr>
        <p:txBody>
          <a:bodyPr wrap="square" rtlCol="0">
            <a:spAutoFit/>
          </a:bodyPr>
          <a:lstStyle/>
          <a:p>
            <a:r>
              <a:rPr lang="en-GB" sz="1600" i="1">
                <a:ea typeface="Arial" panose="020B0604020202020204" pitchFamily="34" charset="0"/>
              </a:rPr>
              <a:t>E</a:t>
            </a:r>
            <a:r>
              <a:rPr lang="en-GB" sz="1600" i="1">
                <a:effectLst/>
                <a:ea typeface="Arial" panose="020B0604020202020204" pitchFamily="34" charset="0"/>
              </a:rPr>
              <a:t>nergy aware and sustainable communities</a:t>
            </a:r>
            <a:endParaRPr lang="en-GB" sz="1600" i="1"/>
          </a:p>
        </p:txBody>
      </p:sp>
      <p:sp>
        <p:nvSpPr>
          <p:cNvPr id="42" name="CasellaDiTesto 41">
            <a:extLst>
              <a:ext uri="{FF2B5EF4-FFF2-40B4-BE49-F238E27FC236}">
                <a16:creationId xmlns:a16="http://schemas.microsoft.com/office/drawing/2014/main" id="{43A10B11-F4AC-459C-8DDE-E75A14BC0A62}"/>
              </a:ext>
            </a:extLst>
          </p:cNvPr>
          <p:cNvSpPr txBox="1"/>
          <p:nvPr/>
        </p:nvSpPr>
        <p:spPr>
          <a:xfrm>
            <a:off x="8972075" y="5209056"/>
            <a:ext cx="2755205" cy="584775"/>
          </a:xfrm>
          <a:prstGeom prst="rect">
            <a:avLst/>
          </a:prstGeom>
          <a:noFill/>
        </p:spPr>
        <p:txBody>
          <a:bodyPr wrap="square" rtlCol="0">
            <a:spAutoFit/>
          </a:bodyPr>
          <a:lstStyle/>
          <a:p>
            <a:r>
              <a:rPr lang="it-IT" sz="1600" i="1" err="1"/>
              <a:t>Increase</a:t>
            </a:r>
            <a:r>
              <a:rPr lang="it-IT" sz="1600" i="1"/>
              <a:t> </a:t>
            </a:r>
            <a:r>
              <a:rPr lang="it-IT" sz="1600" i="1" err="1"/>
              <a:t>local</a:t>
            </a:r>
            <a:r>
              <a:rPr lang="it-IT" sz="1600" i="1"/>
              <a:t> support for </a:t>
            </a:r>
            <a:r>
              <a:rPr lang="it-IT" sz="1600" i="1" err="1"/>
              <a:t>renewable</a:t>
            </a:r>
            <a:r>
              <a:rPr lang="it-IT" sz="1600" i="1"/>
              <a:t> energy projects </a:t>
            </a:r>
            <a:endParaRPr lang="en-GB" sz="1600" i="1"/>
          </a:p>
        </p:txBody>
      </p:sp>
      <p:sp>
        <p:nvSpPr>
          <p:cNvPr id="43" name="CasellaDiTesto 42">
            <a:extLst>
              <a:ext uri="{FF2B5EF4-FFF2-40B4-BE49-F238E27FC236}">
                <a16:creationId xmlns:a16="http://schemas.microsoft.com/office/drawing/2014/main" id="{ED8A29F4-7FC7-431C-9E4F-9DCF25197F8A}"/>
              </a:ext>
            </a:extLst>
          </p:cNvPr>
          <p:cNvSpPr txBox="1"/>
          <p:nvPr/>
        </p:nvSpPr>
        <p:spPr>
          <a:xfrm>
            <a:off x="8972075" y="4266727"/>
            <a:ext cx="2755205" cy="338554"/>
          </a:xfrm>
          <a:prstGeom prst="rect">
            <a:avLst/>
          </a:prstGeom>
          <a:noFill/>
        </p:spPr>
        <p:txBody>
          <a:bodyPr wrap="square" rtlCol="0">
            <a:spAutoFit/>
          </a:bodyPr>
          <a:lstStyle/>
          <a:p>
            <a:r>
              <a:rPr lang="it-IT" sz="1600" i="1"/>
              <a:t>Energy </a:t>
            </a:r>
            <a:r>
              <a:rPr lang="it-IT" sz="1600" i="1" err="1"/>
              <a:t>transition</a:t>
            </a:r>
            <a:r>
              <a:rPr lang="it-IT" sz="1600" i="1"/>
              <a:t> </a:t>
            </a:r>
            <a:endParaRPr lang="en-GB" sz="1600" i="1"/>
          </a:p>
        </p:txBody>
      </p:sp>
      <p:sp>
        <p:nvSpPr>
          <p:cNvPr id="44" name="CasellaDiTesto 43">
            <a:extLst>
              <a:ext uri="{FF2B5EF4-FFF2-40B4-BE49-F238E27FC236}">
                <a16:creationId xmlns:a16="http://schemas.microsoft.com/office/drawing/2014/main" id="{44DD66E4-D6DE-48D5-AC7B-353F23DE2CA7}"/>
              </a:ext>
            </a:extLst>
          </p:cNvPr>
          <p:cNvSpPr txBox="1"/>
          <p:nvPr/>
        </p:nvSpPr>
        <p:spPr>
          <a:xfrm>
            <a:off x="8972075" y="2224763"/>
            <a:ext cx="2755205" cy="338554"/>
          </a:xfrm>
          <a:prstGeom prst="rect">
            <a:avLst/>
          </a:prstGeom>
          <a:noFill/>
        </p:spPr>
        <p:txBody>
          <a:bodyPr wrap="square" rtlCol="0">
            <a:spAutoFit/>
          </a:bodyPr>
          <a:lstStyle/>
          <a:p>
            <a:r>
              <a:rPr lang="it-IT" sz="1600" i="1"/>
              <a:t>Crowdfunding </a:t>
            </a:r>
            <a:endParaRPr lang="en-GB" sz="1600" i="1"/>
          </a:p>
        </p:txBody>
      </p:sp>
      <p:sp>
        <p:nvSpPr>
          <p:cNvPr id="45" name="CasellaDiTesto 44">
            <a:extLst>
              <a:ext uri="{FF2B5EF4-FFF2-40B4-BE49-F238E27FC236}">
                <a16:creationId xmlns:a16="http://schemas.microsoft.com/office/drawing/2014/main" id="{791CD782-3058-4F59-B0D0-C2418D4AB08C}"/>
              </a:ext>
            </a:extLst>
          </p:cNvPr>
          <p:cNvSpPr txBox="1"/>
          <p:nvPr/>
        </p:nvSpPr>
        <p:spPr>
          <a:xfrm>
            <a:off x="8972075" y="3216249"/>
            <a:ext cx="2755205" cy="338554"/>
          </a:xfrm>
          <a:prstGeom prst="rect">
            <a:avLst/>
          </a:prstGeom>
          <a:noFill/>
        </p:spPr>
        <p:txBody>
          <a:bodyPr wrap="square" rtlCol="0">
            <a:spAutoFit/>
          </a:bodyPr>
          <a:lstStyle/>
          <a:p>
            <a:r>
              <a:rPr lang="it-IT" sz="1600" i="1" err="1"/>
              <a:t>Scalability</a:t>
            </a:r>
            <a:r>
              <a:rPr lang="it-IT" sz="1600" i="1"/>
              <a:t> </a:t>
            </a:r>
            <a:endParaRPr lang="en-GB" sz="1600" i="1"/>
          </a:p>
        </p:txBody>
      </p:sp>
      <p:sp>
        <p:nvSpPr>
          <p:cNvPr id="47" name="CasellaDiTesto 46">
            <a:extLst>
              <a:ext uri="{FF2B5EF4-FFF2-40B4-BE49-F238E27FC236}">
                <a16:creationId xmlns:a16="http://schemas.microsoft.com/office/drawing/2014/main" id="{4EE5DB3C-DD02-461C-829D-76ACBC9BC740}"/>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375317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Ovale 55">
            <a:extLst>
              <a:ext uri="{FF2B5EF4-FFF2-40B4-BE49-F238E27FC236}">
                <a16:creationId xmlns:a16="http://schemas.microsoft.com/office/drawing/2014/main" id="{7F17E3C9-E1D1-4930-9F91-FEA2AF8CA30F}"/>
              </a:ext>
            </a:extLst>
          </p:cNvPr>
          <p:cNvSpPr/>
          <p:nvPr/>
        </p:nvSpPr>
        <p:spPr>
          <a:xfrm>
            <a:off x="1812199" y="1066644"/>
            <a:ext cx="2650857" cy="1496310"/>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sp>
        <p:nvSpPr>
          <p:cNvPr id="55" name="Ovale 54">
            <a:extLst>
              <a:ext uri="{FF2B5EF4-FFF2-40B4-BE49-F238E27FC236}">
                <a16:creationId xmlns:a16="http://schemas.microsoft.com/office/drawing/2014/main" id="{23D0191C-09CC-4EF0-9717-5579366FB371}"/>
              </a:ext>
            </a:extLst>
          </p:cNvPr>
          <p:cNvSpPr/>
          <p:nvPr/>
        </p:nvSpPr>
        <p:spPr>
          <a:xfrm>
            <a:off x="1555552" y="4450053"/>
            <a:ext cx="2650857" cy="1496310"/>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sp>
        <p:nvSpPr>
          <p:cNvPr id="54" name="Ovale 53">
            <a:extLst>
              <a:ext uri="{FF2B5EF4-FFF2-40B4-BE49-F238E27FC236}">
                <a16:creationId xmlns:a16="http://schemas.microsoft.com/office/drawing/2014/main" id="{7A41CDDB-D4C7-4499-B8FC-E5C4021A3D83}"/>
              </a:ext>
            </a:extLst>
          </p:cNvPr>
          <p:cNvSpPr/>
          <p:nvPr/>
        </p:nvSpPr>
        <p:spPr>
          <a:xfrm>
            <a:off x="8275826" y="4342756"/>
            <a:ext cx="2650857" cy="1496310"/>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sp>
        <p:nvSpPr>
          <p:cNvPr id="53" name="Ovale 52">
            <a:extLst>
              <a:ext uri="{FF2B5EF4-FFF2-40B4-BE49-F238E27FC236}">
                <a16:creationId xmlns:a16="http://schemas.microsoft.com/office/drawing/2014/main" id="{4463046E-844C-45F9-8DA8-16009BBDA81C}"/>
              </a:ext>
            </a:extLst>
          </p:cNvPr>
          <p:cNvSpPr/>
          <p:nvPr/>
        </p:nvSpPr>
        <p:spPr>
          <a:xfrm>
            <a:off x="8625438" y="772160"/>
            <a:ext cx="2650857" cy="1496310"/>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sp>
        <p:nvSpPr>
          <p:cNvPr id="19" name="CasellaDiTesto 18">
            <a:extLst>
              <a:ext uri="{FF2B5EF4-FFF2-40B4-BE49-F238E27FC236}">
                <a16:creationId xmlns:a16="http://schemas.microsoft.com/office/drawing/2014/main" id="{EE7B197F-90F2-4423-9C01-0E99ECD7B5CE}"/>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6</a:t>
            </a:r>
            <a:endParaRPr lang="en-GB" b="1">
              <a:solidFill>
                <a:schemeClr val="bg1"/>
              </a:solidFill>
            </a:endParaRPr>
          </a:p>
        </p:txBody>
      </p:sp>
      <p:grpSp>
        <p:nvGrpSpPr>
          <p:cNvPr id="10" name="Gruppo 9">
            <a:extLst>
              <a:ext uri="{FF2B5EF4-FFF2-40B4-BE49-F238E27FC236}">
                <a16:creationId xmlns:a16="http://schemas.microsoft.com/office/drawing/2014/main" id="{9BE691A8-AEFD-49A9-A67C-22345A02F9F3}"/>
              </a:ext>
            </a:extLst>
          </p:cNvPr>
          <p:cNvGrpSpPr/>
          <p:nvPr/>
        </p:nvGrpSpPr>
        <p:grpSpPr>
          <a:xfrm>
            <a:off x="0" y="5740400"/>
            <a:ext cx="12201832" cy="1127760"/>
            <a:chOff x="0" y="5740400"/>
            <a:chExt cx="12201832" cy="1127760"/>
          </a:xfrm>
        </p:grpSpPr>
        <p:sp>
          <p:nvSpPr>
            <p:cNvPr id="11" name="CasellaDiTesto 10">
              <a:extLst>
                <a:ext uri="{FF2B5EF4-FFF2-40B4-BE49-F238E27FC236}">
                  <a16:creationId xmlns:a16="http://schemas.microsoft.com/office/drawing/2014/main" id="{543C6DB6-1DF0-45DB-8643-BED94DEE4A6D}"/>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12" name="Immagine 11">
              <a:extLst>
                <a:ext uri="{FF2B5EF4-FFF2-40B4-BE49-F238E27FC236}">
                  <a16:creationId xmlns:a16="http://schemas.microsoft.com/office/drawing/2014/main" id="{8F59739C-5BAB-4F73-AFBB-367724D16B80}"/>
                </a:ext>
              </a:extLst>
            </p:cNvPr>
            <p:cNvPicPr>
              <a:picLocks noChangeAspect="1"/>
            </p:cNvPicPr>
            <p:nvPr/>
          </p:nvPicPr>
          <p:blipFill>
            <a:blip r:embed="rId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13" name="Figura a mano libera: forma 12">
              <a:extLst>
                <a:ext uri="{FF2B5EF4-FFF2-40B4-BE49-F238E27FC236}">
                  <a16:creationId xmlns:a16="http://schemas.microsoft.com/office/drawing/2014/main" id="{57EDEC97-7993-45B0-9DF4-15D97E192C6A}"/>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 name="CasellaDiTesto 15">
            <a:extLst>
              <a:ext uri="{FF2B5EF4-FFF2-40B4-BE49-F238E27FC236}">
                <a16:creationId xmlns:a16="http://schemas.microsoft.com/office/drawing/2014/main" id="{CC9F5177-191D-4A10-8938-2155965CFAB2}"/>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6</a:t>
            </a:r>
            <a:endParaRPr lang="en-GB" b="1">
              <a:solidFill>
                <a:schemeClr val="bg1"/>
              </a:solidFill>
            </a:endParaRPr>
          </a:p>
        </p:txBody>
      </p:sp>
      <p:sp>
        <p:nvSpPr>
          <p:cNvPr id="20" name="Figura a mano libera: forma 19">
            <a:extLst>
              <a:ext uri="{FF2B5EF4-FFF2-40B4-BE49-F238E27FC236}">
                <a16:creationId xmlns:a16="http://schemas.microsoft.com/office/drawing/2014/main" id="{59B5DB7C-4F88-4185-8E86-C053B31ABF4C}"/>
              </a:ext>
            </a:extLst>
          </p:cNvPr>
          <p:cNvSpPr/>
          <p:nvPr/>
        </p:nvSpPr>
        <p:spPr>
          <a:xfrm>
            <a:off x="0" y="5738784"/>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Elemento grafico 7" descr="Freccia a destra contorno">
            <a:extLst>
              <a:ext uri="{FF2B5EF4-FFF2-40B4-BE49-F238E27FC236}">
                <a16:creationId xmlns:a16="http://schemas.microsoft.com/office/drawing/2014/main" id="{4C7299AA-A4C0-4D02-8C18-195A5B6E648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1274521">
            <a:off x="6998728" y="2660358"/>
            <a:ext cx="2446190" cy="1546825"/>
          </a:xfrm>
          <a:prstGeom prst="rect">
            <a:avLst/>
          </a:prstGeom>
        </p:spPr>
      </p:pic>
      <p:pic>
        <p:nvPicPr>
          <p:cNvPr id="22" name="Immagine 21">
            <a:extLst>
              <a:ext uri="{FF2B5EF4-FFF2-40B4-BE49-F238E27FC236}">
                <a16:creationId xmlns:a16="http://schemas.microsoft.com/office/drawing/2014/main" id="{AEE83CB9-653A-471C-B25D-A5A4E35BAA31}"/>
              </a:ext>
            </a:extLst>
          </p:cNvPr>
          <p:cNvPicPr>
            <a:picLocks noChangeAspect="1"/>
          </p:cNvPicPr>
          <p:nvPr/>
        </p:nvPicPr>
        <p:blipFill>
          <a:blip r:embed="rId6"/>
          <a:stretch>
            <a:fillRect/>
          </a:stretch>
        </p:blipFill>
        <p:spPr>
          <a:xfrm>
            <a:off x="2011643" y="4706287"/>
            <a:ext cx="1935861" cy="1006968"/>
          </a:xfrm>
          <a:prstGeom prst="rect">
            <a:avLst/>
          </a:prstGeom>
        </p:spPr>
      </p:pic>
      <p:pic>
        <p:nvPicPr>
          <p:cNvPr id="23" name="Immagine 22">
            <a:extLst>
              <a:ext uri="{FF2B5EF4-FFF2-40B4-BE49-F238E27FC236}">
                <a16:creationId xmlns:a16="http://schemas.microsoft.com/office/drawing/2014/main" id="{0E423C96-C276-413B-94DC-481A654E7236}"/>
              </a:ext>
            </a:extLst>
          </p:cNvPr>
          <p:cNvPicPr>
            <a:picLocks noChangeAspect="1"/>
          </p:cNvPicPr>
          <p:nvPr/>
        </p:nvPicPr>
        <p:blipFill>
          <a:blip r:embed="rId6"/>
          <a:stretch>
            <a:fillRect/>
          </a:stretch>
        </p:blipFill>
        <p:spPr>
          <a:xfrm>
            <a:off x="2364045" y="1305168"/>
            <a:ext cx="1935861" cy="1006968"/>
          </a:xfrm>
          <a:prstGeom prst="rect">
            <a:avLst/>
          </a:prstGeom>
        </p:spPr>
      </p:pic>
      <p:pic>
        <p:nvPicPr>
          <p:cNvPr id="24" name="Immagine 23">
            <a:extLst>
              <a:ext uri="{FF2B5EF4-FFF2-40B4-BE49-F238E27FC236}">
                <a16:creationId xmlns:a16="http://schemas.microsoft.com/office/drawing/2014/main" id="{1A87386D-D970-4E23-9507-5CA47F6677F5}"/>
              </a:ext>
            </a:extLst>
          </p:cNvPr>
          <p:cNvPicPr>
            <a:picLocks noChangeAspect="1"/>
          </p:cNvPicPr>
          <p:nvPr/>
        </p:nvPicPr>
        <p:blipFill>
          <a:blip r:embed="rId6"/>
          <a:stretch>
            <a:fillRect/>
          </a:stretch>
        </p:blipFill>
        <p:spPr>
          <a:xfrm>
            <a:off x="8625438" y="4546187"/>
            <a:ext cx="1935861" cy="1006968"/>
          </a:xfrm>
          <a:prstGeom prst="rect">
            <a:avLst/>
          </a:prstGeom>
        </p:spPr>
      </p:pic>
      <p:pic>
        <p:nvPicPr>
          <p:cNvPr id="25" name="Immagine 24">
            <a:extLst>
              <a:ext uri="{FF2B5EF4-FFF2-40B4-BE49-F238E27FC236}">
                <a16:creationId xmlns:a16="http://schemas.microsoft.com/office/drawing/2014/main" id="{84305EDE-0D4B-480B-96C3-8F04B52C2AE6}"/>
              </a:ext>
            </a:extLst>
          </p:cNvPr>
          <p:cNvPicPr>
            <a:picLocks noChangeAspect="1"/>
          </p:cNvPicPr>
          <p:nvPr/>
        </p:nvPicPr>
        <p:blipFill>
          <a:blip r:embed="rId6"/>
          <a:stretch>
            <a:fillRect/>
          </a:stretch>
        </p:blipFill>
        <p:spPr>
          <a:xfrm>
            <a:off x="9054664" y="951763"/>
            <a:ext cx="1935861" cy="1006968"/>
          </a:xfrm>
          <a:prstGeom prst="rect">
            <a:avLst/>
          </a:prstGeom>
        </p:spPr>
      </p:pic>
      <p:pic>
        <p:nvPicPr>
          <p:cNvPr id="18" name="Elemento grafico 17" descr="Persona con idea con riempimento a tinta unita">
            <a:extLst>
              <a:ext uri="{FF2B5EF4-FFF2-40B4-BE49-F238E27FC236}">
                <a16:creationId xmlns:a16="http://schemas.microsoft.com/office/drawing/2014/main" id="{75432A1C-6617-42BB-A908-6036D235CC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593369" y="2763858"/>
            <a:ext cx="914400" cy="914400"/>
          </a:xfrm>
          <a:prstGeom prst="rect">
            <a:avLst/>
          </a:prstGeom>
        </p:spPr>
      </p:pic>
      <p:pic>
        <p:nvPicPr>
          <p:cNvPr id="6" name="Elemento grafico 27" descr="Elettricista maschio con riempimento a tinta unita">
            <a:extLst>
              <a:ext uri="{FF2B5EF4-FFF2-40B4-BE49-F238E27FC236}">
                <a16:creationId xmlns:a16="http://schemas.microsoft.com/office/drawing/2014/main" id="{80637296-3937-42D6-8D7D-F3E0311D86A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177895" y="996605"/>
            <a:ext cx="854505" cy="854505"/>
          </a:xfrm>
          <a:prstGeom prst="rect">
            <a:avLst/>
          </a:prstGeom>
        </p:spPr>
      </p:pic>
      <p:pic>
        <p:nvPicPr>
          <p:cNvPr id="29" name="Elemento grafico 28" descr="Elettricista maschio con riempimento a tinta unita">
            <a:extLst>
              <a:ext uri="{FF2B5EF4-FFF2-40B4-BE49-F238E27FC236}">
                <a16:creationId xmlns:a16="http://schemas.microsoft.com/office/drawing/2014/main" id="{60D302C5-FD13-4376-AB24-C1760CD6DE3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656511" y="5248872"/>
            <a:ext cx="854505" cy="854505"/>
          </a:xfrm>
          <a:prstGeom prst="rect">
            <a:avLst/>
          </a:prstGeom>
        </p:spPr>
      </p:pic>
      <p:pic>
        <p:nvPicPr>
          <p:cNvPr id="30" name="Elemento grafico 29" descr="Persona con idea con riempimento a tinta unita">
            <a:extLst>
              <a:ext uri="{FF2B5EF4-FFF2-40B4-BE49-F238E27FC236}">
                <a16:creationId xmlns:a16="http://schemas.microsoft.com/office/drawing/2014/main" id="{3A2D91CE-9F84-452A-BB4C-CB393F1DC45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631176" y="2985958"/>
            <a:ext cx="914400" cy="914400"/>
          </a:xfrm>
          <a:prstGeom prst="rect">
            <a:avLst/>
          </a:prstGeom>
        </p:spPr>
      </p:pic>
      <p:pic>
        <p:nvPicPr>
          <p:cNvPr id="35" name="Elemento grafico 34" descr="Freccia a destra contorno">
            <a:extLst>
              <a:ext uri="{FF2B5EF4-FFF2-40B4-BE49-F238E27FC236}">
                <a16:creationId xmlns:a16="http://schemas.microsoft.com/office/drawing/2014/main" id="{465ECC9C-E5CF-442C-A14C-676EEFD1984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519372">
            <a:off x="3932494" y="1984378"/>
            <a:ext cx="1362982" cy="1546825"/>
          </a:xfrm>
          <a:prstGeom prst="rect">
            <a:avLst/>
          </a:prstGeom>
        </p:spPr>
      </p:pic>
      <p:pic>
        <p:nvPicPr>
          <p:cNvPr id="36" name="Elemento grafico 35" descr="Freccia a destra contorno">
            <a:extLst>
              <a:ext uri="{FF2B5EF4-FFF2-40B4-BE49-F238E27FC236}">
                <a16:creationId xmlns:a16="http://schemas.microsoft.com/office/drawing/2014/main" id="{597B3E56-E358-4052-AA0B-76A8E11AC18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2684444" y="2834809"/>
            <a:ext cx="2446190" cy="1546825"/>
          </a:xfrm>
          <a:prstGeom prst="rect">
            <a:avLst/>
          </a:prstGeom>
        </p:spPr>
      </p:pic>
      <p:pic>
        <p:nvPicPr>
          <p:cNvPr id="42" name="Elemento grafico 41" descr="Freccia a destra contorno">
            <a:extLst>
              <a:ext uri="{FF2B5EF4-FFF2-40B4-BE49-F238E27FC236}">
                <a16:creationId xmlns:a16="http://schemas.microsoft.com/office/drawing/2014/main" id="{EFE4B7A2-871C-40F4-A5B4-79E9E4E8C0D1}"/>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7033" r="-1"/>
          <a:stretch/>
        </p:blipFill>
        <p:spPr>
          <a:xfrm rot="15415695">
            <a:off x="5301240" y="1434813"/>
            <a:ext cx="1051082" cy="1546825"/>
          </a:xfrm>
          <a:prstGeom prst="rect">
            <a:avLst/>
          </a:prstGeom>
        </p:spPr>
      </p:pic>
      <p:pic>
        <p:nvPicPr>
          <p:cNvPr id="21" name="Immagine 20">
            <a:extLst>
              <a:ext uri="{FF2B5EF4-FFF2-40B4-BE49-F238E27FC236}">
                <a16:creationId xmlns:a16="http://schemas.microsoft.com/office/drawing/2014/main" id="{0035346D-1C10-424E-ABE2-757862C468E5}"/>
              </a:ext>
            </a:extLst>
          </p:cNvPr>
          <p:cNvPicPr>
            <a:picLocks noChangeAspect="1"/>
          </p:cNvPicPr>
          <p:nvPr/>
        </p:nvPicPr>
        <p:blipFill>
          <a:blip r:embed="rId11">
            <a:biLevel thresh="75000"/>
            <a:extLst>
              <a:ext uri="{BEBA8EAE-BF5A-486C-A8C5-ECC9F3942E4B}">
                <a14:imgProps xmlns:a14="http://schemas.microsoft.com/office/drawing/2010/main">
                  <a14:imgLayer r:embed="rId12">
                    <a14:imgEffect>
                      <a14:brightnessContrast bright="-40000" contrast="-40000"/>
                    </a14:imgEffect>
                  </a14:imgLayer>
                </a14:imgProps>
              </a:ext>
            </a:extLst>
          </a:blip>
          <a:stretch>
            <a:fillRect/>
          </a:stretch>
        </p:blipFill>
        <p:spPr>
          <a:xfrm>
            <a:off x="4907419" y="2706312"/>
            <a:ext cx="2282903" cy="1494683"/>
          </a:xfrm>
          <a:prstGeom prst="rect">
            <a:avLst/>
          </a:prstGeom>
        </p:spPr>
      </p:pic>
      <p:pic>
        <p:nvPicPr>
          <p:cNvPr id="40" name="Elemento grafico 39" descr="Freccia a destra contorno">
            <a:extLst>
              <a:ext uri="{FF2B5EF4-FFF2-40B4-BE49-F238E27FC236}">
                <a16:creationId xmlns:a16="http://schemas.microsoft.com/office/drawing/2014/main" id="{4D1D9FFF-735E-48E2-B7C3-6BD33B87BBE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8961385">
            <a:off x="3974969" y="3758337"/>
            <a:ext cx="1278692" cy="1546825"/>
          </a:xfrm>
          <a:prstGeom prst="rect">
            <a:avLst/>
          </a:prstGeom>
        </p:spPr>
      </p:pic>
      <p:pic>
        <p:nvPicPr>
          <p:cNvPr id="44" name="Elemento grafico 43" descr="Freccia a destra contorno">
            <a:extLst>
              <a:ext uri="{FF2B5EF4-FFF2-40B4-BE49-F238E27FC236}">
                <a16:creationId xmlns:a16="http://schemas.microsoft.com/office/drawing/2014/main" id="{9530C485-44A1-45F3-935D-378B471CA7A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4450662">
            <a:off x="5884786" y="4059688"/>
            <a:ext cx="1228239" cy="1546825"/>
          </a:xfrm>
          <a:prstGeom prst="rect">
            <a:avLst/>
          </a:prstGeom>
        </p:spPr>
      </p:pic>
      <p:pic>
        <p:nvPicPr>
          <p:cNvPr id="45" name="Elemento grafico 44" descr="Freccia a destra contorno">
            <a:extLst>
              <a:ext uri="{FF2B5EF4-FFF2-40B4-BE49-F238E27FC236}">
                <a16:creationId xmlns:a16="http://schemas.microsoft.com/office/drawing/2014/main" id="{23B38917-C2F8-4409-B2CD-47C91330A34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754087">
            <a:off x="6487967" y="1699661"/>
            <a:ext cx="2446190" cy="1546825"/>
          </a:xfrm>
          <a:prstGeom prst="rect">
            <a:avLst/>
          </a:prstGeom>
        </p:spPr>
      </p:pic>
      <p:pic>
        <p:nvPicPr>
          <p:cNvPr id="46" name="Elemento grafico 45" descr="Freccia a destra contorno">
            <a:extLst>
              <a:ext uri="{FF2B5EF4-FFF2-40B4-BE49-F238E27FC236}">
                <a16:creationId xmlns:a16="http://schemas.microsoft.com/office/drawing/2014/main" id="{047F571D-5637-4969-952C-3FCDA4CFF1F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82946">
            <a:off x="6864356" y="3620592"/>
            <a:ext cx="1532367" cy="1546825"/>
          </a:xfrm>
          <a:prstGeom prst="rect">
            <a:avLst/>
          </a:prstGeom>
        </p:spPr>
      </p:pic>
      <p:sp>
        <p:nvSpPr>
          <p:cNvPr id="47" name="CasellaDiTesto 46">
            <a:extLst>
              <a:ext uri="{FF2B5EF4-FFF2-40B4-BE49-F238E27FC236}">
                <a16:creationId xmlns:a16="http://schemas.microsoft.com/office/drawing/2014/main" id="{EAF0F98C-329F-4C71-A0BA-C819E605466F}"/>
              </a:ext>
            </a:extLst>
          </p:cNvPr>
          <p:cNvSpPr txBox="1"/>
          <p:nvPr/>
        </p:nvSpPr>
        <p:spPr>
          <a:xfrm>
            <a:off x="5716344" y="1099631"/>
            <a:ext cx="1096262" cy="369332"/>
          </a:xfrm>
          <a:prstGeom prst="rect">
            <a:avLst/>
          </a:prstGeom>
          <a:noFill/>
        </p:spPr>
        <p:txBody>
          <a:bodyPr wrap="square" rtlCol="0">
            <a:spAutoFit/>
          </a:bodyPr>
          <a:lstStyle/>
          <a:p>
            <a:r>
              <a:rPr lang="it-IT" i="1"/>
              <a:t>Prosumer</a:t>
            </a:r>
          </a:p>
        </p:txBody>
      </p:sp>
      <p:sp>
        <p:nvSpPr>
          <p:cNvPr id="48" name="CasellaDiTesto 47">
            <a:extLst>
              <a:ext uri="{FF2B5EF4-FFF2-40B4-BE49-F238E27FC236}">
                <a16:creationId xmlns:a16="http://schemas.microsoft.com/office/drawing/2014/main" id="{71556632-763F-44EE-8DD0-7AFE0CB405FD}"/>
              </a:ext>
            </a:extLst>
          </p:cNvPr>
          <p:cNvSpPr txBox="1"/>
          <p:nvPr/>
        </p:nvSpPr>
        <p:spPr>
          <a:xfrm>
            <a:off x="-13456" y="169693"/>
            <a:ext cx="6669967" cy="830997"/>
          </a:xfrm>
          <a:prstGeom prst="rect">
            <a:avLst/>
          </a:prstGeom>
          <a:noFill/>
        </p:spPr>
        <p:txBody>
          <a:bodyPr wrap="square" rtlCol="0">
            <a:spAutoFit/>
          </a:bodyPr>
          <a:lstStyle/>
          <a:p>
            <a:r>
              <a:rPr lang="it-IT" sz="4800" b="1">
                <a:latin typeface="Arvo" panose="02000000000000000000" pitchFamily="2" charset="0"/>
              </a:rPr>
              <a:t>ENERGY TRADING  </a:t>
            </a:r>
            <a:endParaRPr lang="en-GB" sz="4800" b="1">
              <a:latin typeface="Arvo" panose="02000000000000000000" pitchFamily="2" charset="0"/>
            </a:endParaRPr>
          </a:p>
        </p:txBody>
      </p:sp>
      <p:cxnSp>
        <p:nvCxnSpPr>
          <p:cNvPr id="49" name="Connettore diritto 48">
            <a:extLst>
              <a:ext uri="{FF2B5EF4-FFF2-40B4-BE49-F238E27FC236}">
                <a16:creationId xmlns:a16="http://schemas.microsoft.com/office/drawing/2014/main" id="{4FE8DD37-F19C-4127-B3D0-27B5FF7091B2}"/>
              </a:ext>
            </a:extLst>
          </p:cNvPr>
          <p:cNvCxnSpPr>
            <a:cxnSpLocks/>
          </p:cNvCxnSpPr>
          <p:nvPr/>
        </p:nvCxnSpPr>
        <p:spPr>
          <a:xfrm flipV="1">
            <a:off x="-2400" y="1000690"/>
            <a:ext cx="6098400" cy="69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CasellaDiTesto 49">
            <a:extLst>
              <a:ext uri="{FF2B5EF4-FFF2-40B4-BE49-F238E27FC236}">
                <a16:creationId xmlns:a16="http://schemas.microsoft.com/office/drawing/2014/main" id="{EE6E0EAC-376B-4E9C-8D07-C6EE4B8B17C9}"/>
              </a:ext>
            </a:extLst>
          </p:cNvPr>
          <p:cNvSpPr txBox="1"/>
          <p:nvPr/>
        </p:nvSpPr>
        <p:spPr>
          <a:xfrm>
            <a:off x="795438" y="3084321"/>
            <a:ext cx="1143262" cy="369332"/>
          </a:xfrm>
          <a:prstGeom prst="rect">
            <a:avLst/>
          </a:prstGeom>
          <a:noFill/>
        </p:spPr>
        <p:txBody>
          <a:bodyPr wrap="square" rtlCol="0">
            <a:spAutoFit/>
          </a:bodyPr>
          <a:lstStyle/>
          <a:p>
            <a:r>
              <a:rPr lang="it-IT" i="1"/>
              <a:t>Consumer</a:t>
            </a:r>
          </a:p>
        </p:txBody>
      </p:sp>
      <p:sp>
        <p:nvSpPr>
          <p:cNvPr id="51" name="CasellaDiTesto 50">
            <a:extLst>
              <a:ext uri="{FF2B5EF4-FFF2-40B4-BE49-F238E27FC236}">
                <a16:creationId xmlns:a16="http://schemas.microsoft.com/office/drawing/2014/main" id="{40A6B79E-785D-4D2D-BF4A-2712F85C5641}"/>
              </a:ext>
            </a:extLst>
          </p:cNvPr>
          <p:cNvSpPr txBox="1"/>
          <p:nvPr/>
        </p:nvSpPr>
        <p:spPr>
          <a:xfrm>
            <a:off x="7210873" y="5393201"/>
            <a:ext cx="1096262" cy="369332"/>
          </a:xfrm>
          <a:prstGeom prst="rect">
            <a:avLst/>
          </a:prstGeom>
          <a:noFill/>
        </p:spPr>
        <p:txBody>
          <a:bodyPr wrap="square" rtlCol="0">
            <a:spAutoFit/>
          </a:bodyPr>
          <a:lstStyle/>
          <a:p>
            <a:r>
              <a:rPr lang="it-IT" i="1"/>
              <a:t>Prosumer</a:t>
            </a:r>
          </a:p>
        </p:txBody>
      </p:sp>
      <p:sp>
        <p:nvSpPr>
          <p:cNvPr id="52" name="CasellaDiTesto 51">
            <a:extLst>
              <a:ext uri="{FF2B5EF4-FFF2-40B4-BE49-F238E27FC236}">
                <a16:creationId xmlns:a16="http://schemas.microsoft.com/office/drawing/2014/main" id="{ED1AAA99-DED3-4F47-8C5D-E37C0BA65F6B}"/>
              </a:ext>
            </a:extLst>
          </p:cNvPr>
          <p:cNvSpPr txBox="1"/>
          <p:nvPr/>
        </p:nvSpPr>
        <p:spPr>
          <a:xfrm>
            <a:off x="10183316" y="3226119"/>
            <a:ext cx="1143262" cy="369332"/>
          </a:xfrm>
          <a:prstGeom prst="rect">
            <a:avLst/>
          </a:prstGeom>
          <a:noFill/>
        </p:spPr>
        <p:txBody>
          <a:bodyPr wrap="square" rtlCol="0">
            <a:spAutoFit/>
          </a:bodyPr>
          <a:lstStyle/>
          <a:p>
            <a:r>
              <a:rPr lang="it-IT" i="1"/>
              <a:t>Consumer</a:t>
            </a:r>
          </a:p>
        </p:txBody>
      </p:sp>
      <p:sp>
        <p:nvSpPr>
          <p:cNvPr id="38" name="CasellaDiTesto 37">
            <a:extLst>
              <a:ext uri="{FF2B5EF4-FFF2-40B4-BE49-F238E27FC236}">
                <a16:creationId xmlns:a16="http://schemas.microsoft.com/office/drawing/2014/main" id="{BDA58591-4143-475C-AA93-FAA4C4369664}"/>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1614561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C619B61B-95A4-4B2C-A7FB-31B95B8CAB11}"/>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7</a:t>
            </a:r>
            <a:endParaRPr lang="en-GB" b="1">
              <a:solidFill>
                <a:schemeClr val="bg1"/>
              </a:solidFill>
            </a:endParaRPr>
          </a:p>
        </p:txBody>
      </p:sp>
      <p:sp>
        <p:nvSpPr>
          <p:cNvPr id="5" name="Ovale 4">
            <a:extLst>
              <a:ext uri="{FF2B5EF4-FFF2-40B4-BE49-F238E27FC236}">
                <a16:creationId xmlns:a16="http://schemas.microsoft.com/office/drawing/2014/main" id="{518AE567-8F88-4DF6-AB31-BC9DFCC67399}"/>
              </a:ext>
            </a:extLst>
          </p:cNvPr>
          <p:cNvSpPr>
            <a:spLocks noChangeAspect="1"/>
          </p:cNvSpPr>
          <p:nvPr/>
        </p:nvSpPr>
        <p:spPr>
          <a:xfrm>
            <a:off x="6433616" y="1106317"/>
            <a:ext cx="5398398" cy="5270346"/>
          </a:xfrm>
          <a:prstGeom prst="ellipse">
            <a:avLst/>
          </a:prstGeom>
          <a:blipFill dpi="0" rotWithShape="1">
            <a:blip r:embed="rId2">
              <a:extLst>
                <a:ext uri="{28A0092B-C50C-407E-A947-70E740481C1C}">
                  <a14:useLocalDpi xmlns:a14="http://schemas.microsoft.com/office/drawing/2010/main" val="0"/>
                </a:ext>
              </a:extLst>
            </a:blip>
            <a:srcRect/>
            <a:stretch>
              <a:fillRect b="-2430"/>
            </a:stretch>
          </a:blipFill>
          <a:ln w="5715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1" name="Gruppo 10">
            <a:extLst>
              <a:ext uri="{FF2B5EF4-FFF2-40B4-BE49-F238E27FC236}">
                <a16:creationId xmlns:a16="http://schemas.microsoft.com/office/drawing/2014/main" id="{8161641F-9B4F-44BD-9103-22B659648798}"/>
              </a:ext>
            </a:extLst>
          </p:cNvPr>
          <p:cNvGrpSpPr/>
          <p:nvPr/>
        </p:nvGrpSpPr>
        <p:grpSpPr>
          <a:xfrm>
            <a:off x="0" y="5740400"/>
            <a:ext cx="12201832" cy="1127760"/>
            <a:chOff x="0" y="5740400"/>
            <a:chExt cx="12201832" cy="1127760"/>
          </a:xfrm>
        </p:grpSpPr>
        <p:sp>
          <p:nvSpPr>
            <p:cNvPr id="12" name="CasellaDiTesto 11">
              <a:extLst>
                <a:ext uri="{FF2B5EF4-FFF2-40B4-BE49-F238E27FC236}">
                  <a16:creationId xmlns:a16="http://schemas.microsoft.com/office/drawing/2014/main" id="{9769B54A-8AD0-4A03-BD1F-5D9187A14327}"/>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pic>
          <p:nvPicPr>
            <p:cNvPr id="13" name="Immagine 12">
              <a:extLst>
                <a:ext uri="{FF2B5EF4-FFF2-40B4-BE49-F238E27FC236}">
                  <a16:creationId xmlns:a16="http://schemas.microsoft.com/office/drawing/2014/main" id="{820D485F-1EF6-44CF-A8E8-E950CA83C704}"/>
                </a:ext>
              </a:extLst>
            </p:cNvPr>
            <p:cNvPicPr>
              <a:picLocks noChangeAspect="1"/>
            </p:cNvPicPr>
            <p:nvPr/>
          </p:nvPicPr>
          <p:blipFill>
            <a:blip r:embed="rId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14" name="Figura a mano libera: forma 13">
              <a:extLst>
                <a:ext uri="{FF2B5EF4-FFF2-40B4-BE49-F238E27FC236}">
                  <a16:creationId xmlns:a16="http://schemas.microsoft.com/office/drawing/2014/main" id="{A51D4E20-221F-467A-9E93-DA616DAF6CAF}"/>
                </a:ext>
              </a:extLst>
            </p:cNvPr>
            <p:cNvSpPr/>
            <p:nvPr/>
          </p:nvSpPr>
          <p:spPr>
            <a:xfrm>
              <a:off x="0" y="5791200"/>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1" name="CasellaDiTesto 40">
            <a:extLst>
              <a:ext uri="{FF2B5EF4-FFF2-40B4-BE49-F238E27FC236}">
                <a16:creationId xmlns:a16="http://schemas.microsoft.com/office/drawing/2014/main" id="{A8B7B9ED-59E9-4487-AD07-3E8AF4AB55DF}"/>
              </a:ext>
            </a:extLst>
          </p:cNvPr>
          <p:cNvSpPr txBox="1"/>
          <p:nvPr/>
        </p:nvSpPr>
        <p:spPr>
          <a:xfrm>
            <a:off x="615269" y="1251514"/>
            <a:ext cx="1897624" cy="400110"/>
          </a:xfrm>
          <a:prstGeom prst="rect">
            <a:avLst/>
          </a:prstGeom>
          <a:noFill/>
        </p:spPr>
        <p:txBody>
          <a:bodyPr wrap="square" rtlCol="0">
            <a:spAutoFit/>
          </a:bodyPr>
          <a:lstStyle/>
          <a:p>
            <a:r>
              <a:rPr lang="it-IT" sz="2000" b="1" i="1"/>
              <a:t>Buyer: </a:t>
            </a:r>
            <a:endParaRPr lang="en-GB" sz="2000" b="1" i="1"/>
          </a:p>
        </p:txBody>
      </p:sp>
      <p:sp>
        <p:nvSpPr>
          <p:cNvPr id="43" name="CasellaDiTesto 42">
            <a:extLst>
              <a:ext uri="{FF2B5EF4-FFF2-40B4-BE49-F238E27FC236}">
                <a16:creationId xmlns:a16="http://schemas.microsoft.com/office/drawing/2014/main" id="{C5FA606A-9996-4696-8162-49C4809ABA85}"/>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7</a:t>
            </a:r>
            <a:endParaRPr lang="en-GB" b="1">
              <a:solidFill>
                <a:schemeClr val="bg1"/>
              </a:solidFill>
            </a:endParaRPr>
          </a:p>
        </p:txBody>
      </p:sp>
      <p:sp>
        <p:nvSpPr>
          <p:cNvPr id="46" name="Figura a mano libera: forma 45">
            <a:extLst>
              <a:ext uri="{FF2B5EF4-FFF2-40B4-BE49-F238E27FC236}">
                <a16:creationId xmlns:a16="http://schemas.microsoft.com/office/drawing/2014/main" id="{59F5C36D-35D6-4013-93FA-A113AFE0439B}"/>
              </a:ext>
            </a:extLst>
          </p:cNvPr>
          <p:cNvSpPr/>
          <p:nvPr/>
        </p:nvSpPr>
        <p:spPr>
          <a:xfrm>
            <a:off x="0" y="5738784"/>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CasellaDiTesto 46">
            <a:extLst>
              <a:ext uri="{FF2B5EF4-FFF2-40B4-BE49-F238E27FC236}">
                <a16:creationId xmlns:a16="http://schemas.microsoft.com/office/drawing/2014/main" id="{32DA6B05-A23D-49EA-A602-589A2F74F8E4}"/>
              </a:ext>
            </a:extLst>
          </p:cNvPr>
          <p:cNvSpPr txBox="1"/>
          <p:nvPr/>
        </p:nvSpPr>
        <p:spPr>
          <a:xfrm>
            <a:off x="-13456" y="169693"/>
            <a:ext cx="10300456" cy="830997"/>
          </a:xfrm>
          <a:prstGeom prst="rect">
            <a:avLst/>
          </a:prstGeom>
          <a:noFill/>
        </p:spPr>
        <p:txBody>
          <a:bodyPr wrap="square" rtlCol="0">
            <a:spAutoFit/>
          </a:bodyPr>
          <a:lstStyle/>
          <a:p>
            <a:r>
              <a:rPr lang="it-IT" sz="4800" b="1">
                <a:latin typeface="Arvo" panose="02000000000000000000" pitchFamily="2" charset="0"/>
              </a:rPr>
              <a:t>FLOW CHART &amp; ALGORITHM </a:t>
            </a:r>
            <a:endParaRPr lang="en-GB" sz="4800" b="1">
              <a:latin typeface="Arvo" panose="02000000000000000000" pitchFamily="2" charset="0"/>
            </a:endParaRPr>
          </a:p>
        </p:txBody>
      </p:sp>
      <p:cxnSp>
        <p:nvCxnSpPr>
          <p:cNvPr id="48" name="Connettore diritto 47">
            <a:extLst>
              <a:ext uri="{FF2B5EF4-FFF2-40B4-BE49-F238E27FC236}">
                <a16:creationId xmlns:a16="http://schemas.microsoft.com/office/drawing/2014/main" id="{F193A21F-746E-448C-86A3-7AA0C53709BA}"/>
              </a:ext>
            </a:extLst>
          </p:cNvPr>
          <p:cNvCxnSpPr>
            <a:cxnSpLocks/>
          </p:cNvCxnSpPr>
          <p:nvPr/>
        </p:nvCxnSpPr>
        <p:spPr>
          <a:xfrm flipV="1">
            <a:off x="-2400" y="1000690"/>
            <a:ext cx="9590900" cy="69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Immagine 2">
            <a:extLst>
              <a:ext uri="{FF2B5EF4-FFF2-40B4-BE49-F238E27FC236}">
                <a16:creationId xmlns:a16="http://schemas.microsoft.com/office/drawing/2014/main" id="{A908EB4A-76E4-45B0-8D52-37A57BE1A4FE}"/>
              </a:ext>
            </a:extLst>
          </p:cNvPr>
          <p:cNvPicPr>
            <a:picLocks noChangeAspect="1"/>
          </p:cNvPicPr>
          <p:nvPr/>
        </p:nvPicPr>
        <p:blipFill>
          <a:blip r:embed="rId4"/>
          <a:stretch>
            <a:fillRect/>
          </a:stretch>
        </p:blipFill>
        <p:spPr>
          <a:xfrm>
            <a:off x="1311227" y="1269858"/>
            <a:ext cx="4640696" cy="4566763"/>
          </a:xfrm>
          <a:prstGeom prst="rect">
            <a:avLst/>
          </a:prstGeom>
        </p:spPr>
      </p:pic>
      <p:sp>
        <p:nvSpPr>
          <p:cNvPr id="16" name="CasellaDiTesto 15">
            <a:extLst>
              <a:ext uri="{FF2B5EF4-FFF2-40B4-BE49-F238E27FC236}">
                <a16:creationId xmlns:a16="http://schemas.microsoft.com/office/drawing/2014/main" id="{730813E3-562E-4916-A3D1-B17DFC10A1A9}"/>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1849049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asellaDiTesto 6">
            <a:extLst>
              <a:ext uri="{FF2B5EF4-FFF2-40B4-BE49-F238E27FC236}">
                <a16:creationId xmlns:a16="http://schemas.microsoft.com/office/drawing/2014/main" id="{45E9303A-23ED-4F12-BEC7-E6409171EEC6}"/>
              </a:ext>
            </a:extLst>
          </p:cNvPr>
          <p:cNvSpPr txBox="1"/>
          <p:nvPr/>
        </p:nvSpPr>
        <p:spPr>
          <a:xfrm>
            <a:off x="11772900" y="6434375"/>
            <a:ext cx="333375" cy="369332"/>
          </a:xfrm>
          <a:prstGeom prst="rect">
            <a:avLst/>
          </a:prstGeom>
          <a:noFill/>
        </p:spPr>
        <p:txBody>
          <a:bodyPr wrap="square" rtlCol="0">
            <a:spAutoFit/>
          </a:bodyPr>
          <a:lstStyle/>
          <a:p>
            <a:r>
              <a:rPr lang="it-IT" b="1">
                <a:solidFill>
                  <a:schemeClr val="bg1"/>
                </a:solidFill>
              </a:rPr>
              <a:t>1</a:t>
            </a:r>
            <a:endParaRPr lang="en-GB" b="1">
              <a:solidFill>
                <a:schemeClr val="bg1"/>
              </a:solidFill>
            </a:endParaRPr>
          </a:p>
        </p:txBody>
      </p:sp>
      <p:sp>
        <p:nvSpPr>
          <p:cNvPr id="36" name="Rectangle 63">
            <a:extLst>
              <a:ext uri="{FF2B5EF4-FFF2-40B4-BE49-F238E27FC236}">
                <a16:creationId xmlns:a16="http://schemas.microsoft.com/office/drawing/2014/main" id="{4A5C31CD-EFF6-4700-BBCB-BE08BE57FD50}"/>
              </a:ext>
            </a:extLst>
          </p:cNvPr>
          <p:cNvSpPr/>
          <p:nvPr/>
        </p:nvSpPr>
        <p:spPr>
          <a:xfrm>
            <a:off x="3160926" y="4306828"/>
            <a:ext cx="1816100" cy="1006851"/>
          </a:xfrm>
          <a:prstGeom prst="rect">
            <a:avLst/>
          </a:prstGeom>
          <a:solidFill>
            <a:schemeClr val="accent6">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7" name="Rectangle 65">
            <a:extLst>
              <a:ext uri="{FF2B5EF4-FFF2-40B4-BE49-F238E27FC236}">
                <a16:creationId xmlns:a16="http://schemas.microsoft.com/office/drawing/2014/main" id="{AD25FC56-6E82-4035-8688-413282E6213A}"/>
              </a:ext>
            </a:extLst>
          </p:cNvPr>
          <p:cNvSpPr/>
          <p:nvPr/>
        </p:nvSpPr>
        <p:spPr>
          <a:xfrm>
            <a:off x="5154826" y="4306828"/>
            <a:ext cx="1816100" cy="1006851"/>
          </a:xfrm>
          <a:prstGeom prst="rect">
            <a:avLst/>
          </a:prstGeom>
          <a:solidFill>
            <a:srgbClr val="00BE17">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8" name="Rectangle 67">
            <a:extLst>
              <a:ext uri="{FF2B5EF4-FFF2-40B4-BE49-F238E27FC236}">
                <a16:creationId xmlns:a16="http://schemas.microsoft.com/office/drawing/2014/main" id="{8FAC5B53-122E-482D-9609-ADEECBD0A294}"/>
              </a:ext>
            </a:extLst>
          </p:cNvPr>
          <p:cNvSpPr/>
          <p:nvPr/>
        </p:nvSpPr>
        <p:spPr>
          <a:xfrm>
            <a:off x="7127561" y="4306828"/>
            <a:ext cx="1816100" cy="1006851"/>
          </a:xfrm>
          <a:prstGeom prst="rect">
            <a:avLst/>
          </a:prstGeom>
          <a:solidFill>
            <a:srgbClr val="A9D18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9" name="Rectangle 69">
            <a:extLst>
              <a:ext uri="{FF2B5EF4-FFF2-40B4-BE49-F238E27FC236}">
                <a16:creationId xmlns:a16="http://schemas.microsoft.com/office/drawing/2014/main" id="{D3A55761-43C2-4FB1-9493-CF61E7F1C2DD}"/>
              </a:ext>
            </a:extLst>
          </p:cNvPr>
          <p:cNvSpPr/>
          <p:nvPr/>
        </p:nvSpPr>
        <p:spPr>
          <a:xfrm>
            <a:off x="9091826" y="4306828"/>
            <a:ext cx="1768894" cy="1006851"/>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0" name="Rectangle 62">
            <a:extLst>
              <a:ext uri="{FF2B5EF4-FFF2-40B4-BE49-F238E27FC236}">
                <a16:creationId xmlns:a16="http://schemas.microsoft.com/office/drawing/2014/main" id="{C175D38C-4A54-4614-85A5-42DE55C98BA4}"/>
              </a:ext>
            </a:extLst>
          </p:cNvPr>
          <p:cNvSpPr/>
          <p:nvPr/>
        </p:nvSpPr>
        <p:spPr>
          <a:xfrm>
            <a:off x="1162793" y="4306828"/>
            <a:ext cx="1816100" cy="1006851"/>
          </a:xfrm>
          <a:prstGeom prst="rect">
            <a:avLst/>
          </a:prstGeom>
          <a:solidFill>
            <a:schemeClr val="accent1">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42" name="Group 10">
            <a:extLst>
              <a:ext uri="{FF2B5EF4-FFF2-40B4-BE49-F238E27FC236}">
                <a16:creationId xmlns:a16="http://schemas.microsoft.com/office/drawing/2014/main" id="{6174466E-FDDB-40BF-B9E8-BB291D5D703B}"/>
              </a:ext>
            </a:extLst>
          </p:cNvPr>
          <p:cNvGrpSpPr/>
          <p:nvPr/>
        </p:nvGrpSpPr>
        <p:grpSpPr>
          <a:xfrm>
            <a:off x="1107758" y="1173864"/>
            <a:ext cx="9752961" cy="2756645"/>
            <a:chOff x="1950567" y="2098917"/>
            <a:chExt cx="8830755" cy="2772850"/>
          </a:xfrm>
        </p:grpSpPr>
        <p:sp>
          <p:nvSpPr>
            <p:cNvPr id="43" name="Freeform 5">
              <a:extLst>
                <a:ext uri="{FF2B5EF4-FFF2-40B4-BE49-F238E27FC236}">
                  <a16:creationId xmlns:a16="http://schemas.microsoft.com/office/drawing/2014/main" id="{77B39A3F-1AF9-464E-8424-50B0041B7B1B}"/>
                </a:ext>
              </a:extLst>
            </p:cNvPr>
            <p:cNvSpPr>
              <a:spLocks/>
            </p:cNvSpPr>
            <p:nvPr/>
          </p:nvSpPr>
          <p:spPr bwMode="auto">
            <a:xfrm>
              <a:off x="5504406" y="2098917"/>
              <a:ext cx="1729563" cy="2772850"/>
            </a:xfrm>
            <a:custGeom>
              <a:avLst/>
              <a:gdLst>
                <a:gd name="T0" fmla="*/ 27 w 4016"/>
                <a:gd name="T1" fmla="*/ 5450 h 6400"/>
                <a:gd name="T2" fmla="*/ 0 w 4016"/>
                <a:gd name="T3" fmla="*/ 3596 h 6400"/>
                <a:gd name="T4" fmla="*/ 144 w 4016"/>
                <a:gd name="T5" fmla="*/ 3537 h 6400"/>
                <a:gd name="T6" fmla="*/ 704 w 4016"/>
                <a:gd name="T7" fmla="*/ 3612 h 6400"/>
                <a:gd name="T8" fmla="*/ 945 w 4016"/>
                <a:gd name="T9" fmla="*/ 3183 h 6400"/>
                <a:gd name="T10" fmla="*/ 404 w 4016"/>
                <a:gd name="T11" fmla="*/ 2734 h 6400"/>
                <a:gd name="T12" fmla="*/ 58 w 4016"/>
                <a:gd name="T13" fmla="*/ 2888 h 6400"/>
                <a:gd name="T14" fmla="*/ 0 w 4016"/>
                <a:gd name="T15" fmla="*/ 2254 h 6400"/>
                <a:gd name="T16" fmla="*/ 29 w 4016"/>
                <a:gd name="T17" fmla="*/ 951 h 6400"/>
                <a:gd name="T18" fmla="*/ 1702 w 4016"/>
                <a:gd name="T19" fmla="*/ 933 h 6400"/>
                <a:gd name="T20" fmla="*/ 1750 w 4016"/>
                <a:gd name="T21" fmla="*/ 615 h 6400"/>
                <a:gd name="T22" fmla="*/ 1932 w 4016"/>
                <a:gd name="T23" fmla="*/ 28 h 6400"/>
                <a:gd name="T24" fmla="*/ 2356 w 4016"/>
                <a:gd name="T25" fmla="*/ 455 h 6400"/>
                <a:gd name="T26" fmla="*/ 2348 w 4016"/>
                <a:gd name="T27" fmla="*/ 946 h 6400"/>
                <a:gd name="T28" fmla="*/ 3986 w 4016"/>
                <a:gd name="T29" fmla="*/ 952 h 6400"/>
                <a:gd name="T30" fmla="*/ 4016 w 4016"/>
                <a:gd name="T31" fmla="*/ 2797 h 6400"/>
                <a:gd name="T32" fmla="*/ 3880 w 4016"/>
                <a:gd name="T33" fmla="*/ 2869 h 6400"/>
                <a:gd name="T34" fmla="*/ 3419 w 4016"/>
                <a:gd name="T35" fmla="*/ 2746 h 6400"/>
                <a:gd name="T36" fmla="*/ 3083 w 4016"/>
                <a:gd name="T37" fmla="*/ 3097 h 6400"/>
                <a:gd name="T38" fmla="*/ 3307 w 4016"/>
                <a:gd name="T39" fmla="*/ 3609 h 6400"/>
                <a:gd name="T40" fmla="*/ 3774 w 4016"/>
                <a:gd name="T41" fmla="*/ 3612 h 6400"/>
                <a:gd name="T42" fmla="*/ 3951 w 4016"/>
                <a:gd name="T43" fmla="*/ 3512 h 6400"/>
                <a:gd name="T44" fmla="*/ 4016 w 4016"/>
                <a:gd name="T45" fmla="*/ 3608 h 6400"/>
                <a:gd name="T46" fmla="*/ 3986 w 4016"/>
                <a:gd name="T47" fmla="*/ 5449 h 6400"/>
                <a:gd name="T48" fmla="*/ 2326 w 4016"/>
                <a:gd name="T49" fmla="*/ 5462 h 6400"/>
                <a:gd name="T50" fmla="*/ 2241 w 4016"/>
                <a:gd name="T51" fmla="*/ 5758 h 6400"/>
                <a:gd name="T52" fmla="*/ 2357 w 4016"/>
                <a:gd name="T53" fmla="*/ 6121 h 6400"/>
                <a:gd name="T54" fmla="*/ 1976 w 4016"/>
                <a:gd name="T55" fmla="*/ 6392 h 6400"/>
                <a:gd name="T56" fmla="*/ 1663 w 4016"/>
                <a:gd name="T57" fmla="*/ 5937 h 6400"/>
                <a:gd name="T58" fmla="*/ 1775 w 4016"/>
                <a:gd name="T59" fmla="*/ 5529 h 6400"/>
                <a:gd name="T60" fmla="*/ 509 w 4016"/>
                <a:gd name="T61" fmla="*/ 5450 h 6400"/>
                <a:gd name="T62" fmla="*/ 493 w 4016"/>
                <a:gd name="T63" fmla="*/ 5450 h 6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16" h="6400">
                  <a:moveTo>
                    <a:pt x="493" y="5450"/>
                  </a:moveTo>
                  <a:cubicBezTo>
                    <a:pt x="338" y="5450"/>
                    <a:pt x="183" y="5450"/>
                    <a:pt x="27" y="5450"/>
                  </a:cubicBezTo>
                  <a:cubicBezTo>
                    <a:pt x="0" y="5450"/>
                    <a:pt x="0" y="5450"/>
                    <a:pt x="0" y="5422"/>
                  </a:cubicBezTo>
                  <a:cubicBezTo>
                    <a:pt x="0" y="5120"/>
                    <a:pt x="0" y="3898"/>
                    <a:pt x="0" y="3596"/>
                  </a:cubicBezTo>
                  <a:cubicBezTo>
                    <a:pt x="0" y="3558"/>
                    <a:pt x="19" y="3529"/>
                    <a:pt x="53" y="3515"/>
                  </a:cubicBezTo>
                  <a:cubicBezTo>
                    <a:pt x="85" y="3502"/>
                    <a:pt x="116" y="3510"/>
                    <a:pt x="144" y="3537"/>
                  </a:cubicBezTo>
                  <a:cubicBezTo>
                    <a:pt x="241" y="3628"/>
                    <a:pt x="355" y="3674"/>
                    <a:pt x="489" y="3671"/>
                  </a:cubicBezTo>
                  <a:cubicBezTo>
                    <a:pt x="566" y="3669"/>
                    <a:pt x="638" y="3649"/>
                    <a:pt x="704" y="3612"/>
                  </a:cubicBezTo>
                  <a:cubicBezTo>
                    <a:pt x="767" y="3577"/>
                    <a:pt x="819" y="3530"/>
                    <a:pt x="861" y="3471"/>
                  </a:cubicBezTo>
                  <a:cubicBezTo>
                    <a:pt x="921" y="3384"/>
                    <a:pt x="949" y="3288"/>
                    <a:pt x="945" y="3183"/>
                  </a:cubicBezTo>
                  <a:cubicBezTo>
                    <a:pt x="940" y="3063"/>
                    <a:pt x="896" y="2960"/>
                    <a:pt x="813" y="2873"/>
                  </a:cubicBezTo>
                  <a:cubicBezTo>
                    <a:pt x="700" y="2757"/>
                    <a:pt x="561" y="2715"/>
                    <a:pt x="404" y="2734"/>
                  </a:cubicBezTo>
                  <a:cubicBezTo>
                    <a:pt x="303" y="2747"/>
                    <a:pt x="216" y="2793"/>
                    <a:pt x="143" y="2865"/>
                  </a:cubicBezTo>
                  <a:cubicBezTo>
                    <a:pt x="119" y="2888"/>
                    <a:pt x="85" y="2898"/>
                    <a:pt x="58" y="2888"/>
                  </a:cubicBezTo>
                  <a:cubicBezTo>
                    <a:pt x="21" y="2874"/>
                    <a:pt x="0" y="2845"/>
                    <a:pt x="0" y="2808"/>
                  </a:cubicBezTo>
                  <a:cubicBezTo>
                    <a:pt x="0" y="2623"/>
                    <a:pt x="0" y="2438"/>
                    <a:pt x="0" y="2254"/>
                  </a:cubicBezTo>
                  <a:cubicBezTo>
                    <a:pt x="0" y="2136"/>
                    <a:pt x="0" y="1098"/>
                    <a:pt x="0" y="980"/>
                  </a:cubicBezTo>
                  <a:cubicBezTo>
                    <a:pt x="0" y="951"/>
                    <a:pt x="0" y="951"/>
                    <a:pt x="29" y="951"/>
                  </a:cubicBezTo>
                  <a:cubicBezTo>
                    <a:pt x="327" y="951"/>
                    <a:pt x="1305" y="951"/>
                    <a:pt x="1603" y="951"/>
                  </a:cubicBezTo>
                  <a:cubicBezTo>
                    <a:pt x="1637" y="951"/>
                    <a:pt x="1670" y="948"/>
                    <a:pt x="1702" y="933"/>
                  </a:cubicBezTo>
                  <a:cubicBezTo>
                    <a:pt x="1786" y="894"/>
                    <a:pt x="1832" y="790"/>
                    <a:pt x="1802" y="702"/>
                  </a:cubicBezTo>
                  <a:cubicBezTo>
                    <a:pt x="1791" y="669"/>
                    <a:pt x="1773" y="641"/>
                    <a:pt x="1750" y="615"/>
                  </a:cubicBezTo>
                  <a:cubicBezTo>
                    <a:pt x="1656" y="512"/>
                    <a:pt x="1626" y="393"/>
                    <a:pt x="1667" y="259"/>
                  </a:cubicBezTo>
                  <a:cubicBezTo>
                    <a:pt x="1707" y="127"/>
                    <a:pt x="1800" y="56"/>
                    <a:pt x="1932" y="28"/>
                  </a:cubicBezTo>
                  <a:cubicBezTo>
                    <a:pt x="2058" y="0"/>
                    <a:pt x="2174" y="20"/>
                    <a:pt x="2266" y="117"/>
                  </a:cubicBezTo>
                  <a:cubicBezTo>
                    <a:pt x="2356" y="213"/>
                    <a:pt x="2387" y="326"/>
                    <a:pt x="2356" y="455"/>
                  </a:cubicBezTo>
                  <a:cubicBezTo>
                    <a:pt x="2340" y="521"/>
                    <a:pt x="2306" y="576"/>
                    <a:pt x="2259" y="624"/>
                  </a:cubicBezTo>
                  <a:cubicBezTo>
                    <a:pt x="2163" y="724"/>
                    <a:pt x="2199" y="901"/>
                    <a:pt x="2348" y="946"/>
                  </a:cubicBezTo>
                  <a:cubicBezTo>
                    <a:pt x="2369" y="952"/>
                    <a:pt x="2392" y="951"/>
                    <a:pt x="2414" y="951"/>
                  </a:cubicBezTo>
                  <a:cubicBezTo>
                    <a:pt x="2711" y="952"/>
                    <a:pt x="3688" y="952"/>
                    <a:pt x="3986" y="952"/>
                  </a:cubicBezTo>
                  <a:cubicBezTo>
                    <a:pt x="4016" y="952"/>
                    <a:pt x="4016" y="952"/>
                    <a:pt x="4016" y="983"/>
                  </a:cubicBezTo>
                  <a:cubicBezTo>
                    <a:pt x="4016" y="1281"/>
                    <a:pt x="4016" y="2499"/>
                    <a:pt x="4016" y="2797"/>
                  </a:cubicBezTo>
                  <a:cubicBezTo>
                    <a:pt x="4016" y="2845"/>
                    <a:pt x="3999" y="2871"/>
                    <a:pt x="3959" y="2887"/>
                  </a:cubicBezTo>
                  <a:cubicBezTo>
                    <a:pt x="3928" y="2899"/>
                    <a:pt x="3901" y="2890"/>
                    <a:pt x="3880" y="2869"/>
                  </a:cubicBezTo>
                  <a:cubicBezTo>
                    <a:pt x="3826" y="2818"/>
                    <a:pt x="3766" y="2777"/>
                    <a:pt x="3696" y="2754"/>
                  </a:cubicBezTo>
                  <a:cubicBezTo>
                    <a:pt x="3605" y="2723"/>
                    <a:pt x="3512" y="2721"/>
                    <a:pt x="3419" y="2746"/>
                  </a:cubicBezTo>
                  <a:cubicBezTo>
                    <a:pt x="3333" y="2768"/>
                    <a:pt x="3260" y="2813"/>
                    <a:pt x="3200" y="2877"/>
                  </a:cubicBezTo>
                  <a:cubicBezTo>
                    <a:pt x="3141" y="2939"/>
                    <a:pt x="3102" y="3013"/>
                    <a:pt x="3083" y="3097"/>
                  </a:cubicBezTo>
                  <a:cubicBezTo>
                    <a:pt x="3063" y="3184"/>
                    <a:pt x="3068" y="3268"/>
                    <a:pt x="3096" y="3351"/>
                  </a:cubicBezTo>
                  <a:cubicBezTo>
                    <a:pt x="3134" y="3463"/>
                    <a:pt x="3205" y="3549"/>
                    <a:pt x="3307" y="3609"/>
                  </a:cubicBezTo>
                  <a:cubicBezTo>
                    <a:pt x="3382" y="3654"/>
                    <a:pt x="3465" y="3673"/>
                    <a:pt x="3553" y="3672"/>
                  </a:cubicBezTo>
                  <a:cubicBezTo>
                    <a:pt x="3632" y="3670"/>
                    <a:pt x="3706" y="3652"/>
                    <a:pt x="3774" y="3612"/>
                  </a:cubicBezTo>
                  <a:cubicBezTo>
                    <a:pt x="3810" y="3590"/>
                    <a:pt x="3843" y="3561"/>
                    <a:pt x="3876" y="3534"/>
                  </a:cubicBezTo>
                  <a:cubicBezTo>
                    <a:pt x="3899" y="3517"/>
                    <a:pt x="3922" y="3504"/>
                    <a:pt x="3951" y="3512"/>
                  </a:cubicBezTo>
                  <a:cubicBezTo>
                    <a:pt x="3984" y="3521"/>
                    <a:pt x="4007" y="3540"/>
                    <a:pt x="4014" y="3576"/>
                  </a:cubicBezTo>
                  <a:cubicBezTo>
                    <a:pt x="4016" y="3586"/>
                    <a:pt x="4016" y="3597"/>
                    <a:pt x="4016" y="3608"/>
                  </a:cubicBezTo>
                  <a:cubicBezTo>
                    <a:pt x="4016" y="3905"/>
                    <a:pt x="4016" y="5122"/>
                    <a:pt x="4016" y="5420"/>
                  </a:cubicBezTo>
                  <a:cubicBezTo>
                    <a:pt x="4016" y="5449"/>
                    <a:pt x="4016" y="5449"/>
                    <a:pt x="3986" y="5449"/>
                  </a:cubicBezTo>
                  <a:cubicBezTo>
                    <a:pt x="3694" y="5449"/>
                    <a:pt x="2721" y="5448"/>
                    <a:pt x="2428" y="5448"/>
                  </a:cubicBezTo>
                  <a:cubicBezTo>
                    <a:pt x="2394" y="5448"/>
                    <a:pt x="2357" y="5449"/>
                    <a:pt x="2326" y="5462"/>
                  </a:cubicBezTo>
                  <a:cubicBezTo>
                    <a:pt x="2261" y="5489"/>
                    <a:pt x="2220" y="5541"/>
                    <a:pt x="2208" y="5614"/>
                  </a:cubicBezTo>
                  <a:cubicBezTo>
                    <a:pt x="2200" y="5666"/>
                    <a:pt x="2213" y="5715"/>
                    <a:pt x="2241" y="5758"/>
                  </a:cubicBezTo>
                  <a:cubicBezTo>
                    <a:pt x="2253" y="5777"/>
                    <a:pt x="2273" y="5791"/>
                    <a:pt x="2287" y="5809"/>
                  </a:cubicBezTo>
                  <a:cubicBezTo>
                    <a:pt x="2359" y="5902"/>
                    <a:pt x="2385" y="6005"/>
                    <a:pt x="2357" y="6121"/>
                  </a:cubicBezTo>
                  <a:cubicBezTo>
                    <a:pt x="2338" y="6197"/>
                    <a:pt x="2299" y="6260"/>
                    <a:pt x="2240" y="6310"/>
                  </a:cubicBezTo>
                  <a:cubicBezTo>
                    <a:pt x="2164" y="6374"/>
                    <a:pt x="2075" y="6400"/>
                    <a:pt x="1976" y="6392"/>
                  </a:cubicBezTo>
                  <a:cubicBezTo>
                    <a:pt x="1875" y="6383"/>
                    <a:pt x="1794" y="6337"/>
                    <a:pt x="1728" y="6261"/>
                  </a:cubicBezTo>
                  <a:cubicBezTo>
                    <a:pt x="1646" y="6165"/>
                    <a:pt x="1630" y="6056"/>
                    <a:pt x="1663" y="5937"/>
                  </a:cubicBezTo>
                  <a:cubicBezTo>
                    <a:pt x="1680" y="5876"/>
                    <a:pt x="1712" y="5825"/>
                    <a:pt x="1755" y="5779"/>
                  </a:cubicBezTo>
                  <a:cubicBezTo>
                    <a:pt x="1824" y="5707"/>
                    <a:pt x="1833" y="5610"/>
                    <a:pt x="1775" y="5529"/>
                  </a:cubicBezTo>
                  <a:cubicBezTo>
                    <a:pt x="1741" y="5483"/>
                    <a:pt x="1695" y="5452"/>
                    <a:pt x="1635" y="5451"/>
                  </a:cubicBezTo>
                  <a:cubicBezTo>
                    <a:pt x="1487" y="5450"/>
                    <a:pt x="658" y="5450"/>
                    <a:pt x="509" y="5450"/>
                  </a:cubicBezTo>
                  <a:cubicBezTo>
                    <a:pt x="504" y="5450"/>
                    <a:pt x="499" y="5450"/>
                    <a:pt x="493" y="5450"/>
                  </a:cubicBezTo>
                  <a:cubicBezTo>
                    <a:pt x="493" y="5450"/>
                    <a:pt x="493" y="5450"/>
                    <a:pt x="493" y="5450"/>
                  </a:cubicBezTo>
                  <a:close/>
                </a:path>
              </a:pathLst>
            </a:custGeom>
            <a:solidFill>
              <a:srgbClr val="00BE17"/>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4" name="Freeform 5">
              <a:extLst>
                <a:ext uri="{FF2B5EF4-FFF2-40B4-BE49-F238E27FC236}">
                  <a16:creationId xmlns:a16="http://schemas.microsoft.com/office/drawing/2014/main" id="{29219EA3-F9B3-4844-BA6E-5AF01A1EDDB4}"/>
                </a:ext>
              </a:extLst>
            </p:cNvPr>
            <p:cNvSpPr>
              <a:spLocks/>
            </p:cNvSpPr>
            <p:nvPr/>
          </p:nvSpPr>
          <p:spPr bwMode="auto">
            <a:xfrm>
              <a:off x="1950567" y="2098917"/>
              <a:ext cx="1729563" cy="2772850"/>
            </a:xfrm>
            <a:custGeom>
              <a:avLst/>
              <a:gdLst>
                <a:gd name="T0" fmla="*/ 27 w 4016"/>
                <a:gd name="T1" fmla="*/ 5450 h 6400"/>
                <a:gd name="T2" fmla="*/ 0 w 4016"/>
                <a:gd name="T3" fmla="*/ 3596 h 6400"/>
                <a:gd name="T4" fmla="*/ 144 w 4016"/>
                <a:gd name="T5" fmla="*/ 3537 h 6400"/>
                <a:gd name="T6" fmla="*/ 704 w 4016"/>
                <a:gd name="T7" fmla="*/ 3612 h 6400"/>
                <a:gd name="T8" fmla="*/ 945 w 4016"/>
                <a:gd name="T9" fmla="*/ 3183 h 6400"/>
                <a:gd name="T10" fmla="*/ 404 w 4016"/>
                <a:gd name="T11" fmla="*/ 2734 h 6400"/>
                <a:gd name="T12" fmla="*/ 58 w 4016"/>
                <a:gd name="T13" fmla="*/ 2888 h 6400"/>
                <a:gd name="T14" fmla="*/ 0 w 4016"/>
                <a:gd name="T15" fmla="*/ 2254 h 6400"/>
                <a:gd name="T16" fmla="*/ 29 w 4016"/>
                <a:gd name="T17" fmla="*/ 951 h 6400"/>
                <a:gd name="T18" fmla="*/ 1702 w 4016"/>
                <a:gd name="T19" fmla="*/ 933 h 6400"/>
                <a:gd name="T20" fmla="*/ 1750 w 4016"/>
                <a:gd name="T21" fmla="*/ 615 h 6400"/>
                <a:gd name="T22" fmla="*/ 1932 w 4016"/>
                <a:gd name="T23" fmla="*/ 28 h 6400"/>
                <a:gd name="T24" fmla="*/ 2356 w 4016"/>
                <a:gd name="T25" fmla="*/ 455 h 6400"/>
                <a:gd name="T26" fmla="*/ 2348 w 4016"/>
                <a:gd name="T27" fmla="*/ 946 h 6400"/>
                <a:gd name="T28" fmla="*/ 3986 w 4016"/>
                <a:gd name="T29" fmla="*/ 952 h 6400"/>
                <a:gd name="T30" fmla="*/ 4016 w 4016"/>
                <a:gd name="T31" fmla="*/ 2797 h 6400"/>
                <a:gd name="T32" fmla="*/ 3880 w 4016"/>
                <a:gd name="T33" fmla="*/ 2869 h 6400"/>
                <a:gd name="T34" fmla="*/ 3419 w 4016"/>
                <a:gd name="T35" fmla="*/ 2746 h 6400"/>
                <a:gd name="T36" fmla="*/ 3083 w 4016"/>
                <a:gd name="T37" fmla="*/ 3097 h 6400"/>
                <a:gd name="T38" fmla="*/ 3307 w 4016"/>
                <a:gd name="T39" fmla="*/ 3609 h 6400"/>
                <a:gd name="T40" fmla="*/ 3774 w 4016"/>
                <a:gd name="T41" fmla="*/ 3612 h 6400"/>
                <a:gd name="T42" fmla="*/ 3951 w 4016"/>
                <a:gd name="T43" fmla="*/ 3512 h 6400"/>
                <a:gd name="T44" fmla="*/ 4016 w 4016"/>
                <a:gd name="T45" fmla="*/ 3608 h 6400"/>
                <a:gd name="T46" fmla="*/ 3986 w 4016"/>
                <a:gd name="T47" fmla="*/ 5449 h 6400"/>
                <a:gd name="T48" fmla="*/ 2326 w 4016"/>
                <a:gd name="T49" fmla="*/ 5462 h 6400"/>
                <a:gd name="T50" fmla="*/ 2241 w 4016"/>
                <a:gd name="T51" fmla="*/ 5758 h 6400"/>
                <a:gd name="T52" fmla="*/ 2357 w 4016"/>
                <a:gd name="T53" fmla="*/ 6121 h 6400"/>
                <a:gd name="T54" fmla="*/ 1976 w 4016"/>
                <a:gd name="T55" fmla="*/ 6392 h 6400"/>
                <a:gd name="T56" fmla="*/ 1663 w 4016"/>
                <a:gd name="T57" fmla="*/ 5937 h 6400"/>
                <a:gd name="T58" fmla="*/ 1775 w 4016"/>
                <a:gd name="T59" fmla="*/ 5529 h 6400"/>
                <a:gd name="T60" fmla="*/ 509 w 4016"/>
                <a:gd name="T61" fmla="*/ 5450 h 6400"/>
                <a:gd name="T62" fmla="*/ 493 w 4016"/>
                <a:gd name="T63" fmla="*/ 5450 h 6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16" h="6400">
                  <a:moveTo>
                    <a:pt x="493" y="5450"/>
                  </a:moveTo>
                  <a:cubicBezTo>
                    <a:pt x="338" y="5450"/>
                    <a:pt x="183" y="5450"/>
                    <a:pt x="27" y="5450"/>
                  </a:cubicBezTo>
                  <a:cubicBezTo>
                    <a:pt x="0" y="5450"/>
                    <a:pt x="0" y="5450"/>
                    <a:pt x="0" y="5422"/>
                  </a:cubicBezTo>
                  <a:cubicBezTo>
                    <a:pt x="0" y="5120"/>
                    <a:pt x="0" y="3898"/>
                    <a:pt x="0" y="3596"/>
                  </a:cubicBezTo>
                  <a:cubicBezTo>
                    <a:pt x="0" y="3558"/>
                    <a:pt x="19" y="3529"/>
                    <a:pt x="53" y="3515"/>
                  </a:cubicBezTo>
                  <a:cubicBezTo>
                    <a:pt x="85" y="3502"/>
                    <a:pt x="116" y="3510"/>
                    <a:pt x="144" y="3537"/>
                  </a:cubicBezTo>
                  <a:cubicBezTo>
                    <a:pt x="241" y="3628"/>
                    <a:pt x="355" y="3674"/>
                    <a:pt x="489" y="3671"/>
                  </a:cubicBezTo>
                  <a:cubicBezTo>
                    <a:pt x="566" y="3669"/>
                    <a:pt x="638" y="3649"/>
                    <a:pt x="704" y="3612"/>
                  </a:cubicBezTo>
                  <a:cubicBezTo>
                    <a:pt x="767" y="3577"/>
                    <a:pt x="819" y="3530"/>
                    <a:pt x="861" y="3471"/>
                  </a:cubicBezTo>
                  <a:cubicBezTo>
                    <a:pt x="921" y="3384"/>
                    <a:pt x="949" y="3288"/>
                    <a:pt x="945" y="3183"/>
                  </a:cubicBezTo>
                  <a:cubicBezTo>
                    <a:pt x="940" y="3063"/>
                    <a:pt x="896" y="2960"/>
                    <a:pt x="813" y="2873"/>
                  </a:cubicBezTo>
                  <a:cubicBezTo>
                    <a:pt x="700" y="2757"/>
                    <a:pt x="561" y="2715"/>
                    <a:pt x="404" y="2734"/>
                  </a:cubicBezTo>
                  <a:cubicBezTo>
                    <a:pt x="303" y="2747"/>
                    <a:pt x="216" y="2793"/>
                    <a:pt x="143" y="2865"/>
                  </a:cubicBezTo>
                  <a:cubicBezTo>
                    <a:pt x="119" y="2888"/>
                    <a:pt x="85" y="2898"/>
                    <a:pt x="58" y="2888"/>
                  </a:cubicBezTo>
                  <a:cubicBezTo>
                    <a:pt x="21" y="2874"/>
                    <a:pt x="0" y="2845"/>
                    <a:pt x="0" y="2808"/>
                  </a:cubicBezTo>
                  <a:cubicBezTo>
                    <a:pt x="0" y="2623"/>
                    <a:pt x="0" y="2438"/>
                    <a:pt x="0" y="2254"/>
                  </a:cubicBezTo>
                  <a:cubicBezTo>
                    <a:pt x="0" y="2136"/>
                    <a:pt x="0" y="1098"/>
                    <a:pt x="0" y="980"/>
                  </a:cubicBezTo>
                  <a:cubicBezTo>
                    <a:pt x="0" y="951"/>
                    <a:pt x="0" y="951"/>
                    <a:pt x="29" y="951"/>
                  </a:cubicBezTo>
                  <a:cubicBezTo>
                    <a:pt x="327" y="951"/>
                    <a:pt x="1305" y="951"/>
                    <a:pt x="1603" y="951"/>
                  </a:cubicBezTo>
                  <a:cubicBezTo>
                    <a:pt x="1637" y="951"/>
                    <a:pt x="1670" y="948"/>
                    <a:pt x="1702" y="933"/>
                  </a:cubicBezTo>
                  <a:cubicBezTo>
                    <a:pt x="1786" y="894"/>
                    <a:pt x="1832" y="790"/>
                    <a:pt x="1802" y="702"/>
                  </a:cubicBezTo>
                  <a:cubicBezTo>
                    <a:pt x="1791" y="669"/>
                    <a:pt x="1773" y="641"/>
                    <a:pt x="1750" y="615"/>
                  </a:cubicBezTo>
                  <a:cubicBezTo>
                    <a:pt x="1656" y="512"/>
                    <a:pt x="1626" y="393"/>
                    <a:pt x="1667" y="259"/>
                  </a:cubicBezTo>
                  <a:cubicBezTo>
                    <a:pt x="1707" y="127"/>
                    <a:pt x="1800" y="56"/>
                    <a:pt x="1932" y="28"/>
                  </a:cubicBezTo>
                  <a:cubicBezTo>
                    <a:pt x="2058" y="0"/>
                    <a:pt x="2174" y="20"/>
                    <a:pt x="2266" y="117"/>
                  </a:cubicBezTo>
                  <a:cubicBezTo>
                    <a:pt x="2356" y="213"/>
                    <a:pt x="2387" y="326"/>
                    <a:pt x="2356" y="455"/>
                  </a:cubicBezTo>
                  <a:cubicBezTo>
                    <a:pt x="2340" y="521"/>
                    <a:pt x="2306" y="576"/>
                    <a:pt x="2259" y="624"/>
                  </a:cubicBezTo>
                  <a:cubicBezTo>
                    <a:pt x="2163" y="724"/>
                    <a:pt x="2199" y="901"/>
                    <a:pt x="2348" y="946"/>
                  </a:cubicBezTo>
                  <a:cubicBezTo>
                    <a:pt x="2369" y="952"/>
                    <a:pt x="2392" y="951"/>
                    <a:pt x="2414" y="951"/>
                  </a:cubicBezTo>
                  <a:cubicBezTo>
                    <a:pt x="2711" y="952"/>
                    <a:pt x="3688" y="952"/>
                    <a:pt x="3986" y="952"/>
                  </a:cubicBezTo>
                  <a:cubicBezTo>
                    <a:pt x="4016" y="952"/>
                    <a:pt x="4016" y="952"/>
                    <a:pt x="4016" y="983"/>
                  </a:cubicBezTo>
                  <a:cubicBezTo>
                    <a:pt x="4016" y="1281"/>
                    <a:pt x="4016" y="2499"/>
                    <a:pt x="4016" y="2797"/>
                  </a:cubicBezTo>
                  <a:cubicBezTo>
                    <a:pt x="4016" y="2845"/>
                    <a:pt x="3999" y="2871"/>
                    <a:pt x="3959" y="2887"/>
                  </a:cubicBezTo>
                  <a:cubicBezTo>
                    <a:pt x="3928" y="2899"/>
                    <a:pt x="3901" y="2890"/>
                    <a:pt x="3880" y="2869"/>
                  </a:cubicBezTo>
                  <a:cubicBezTo>
                    <a:pt x="3826" y="2818"/>
                    <a:pt x="3766" y="2777"/>
                    <a:pt x="3696" y="2754"/>
                  </a:cubicBezTo>
                  <a:cubicBezTo>
                    <a:pt x="3605" y="2723"/>
                    <a:pt x="3512" y="2721"/>
                    <a:pt x="3419" y="2746"/>
                  </a:cubicBezTo>
                  <a:cubicBezTo>
                    <a:pt x="3333" y="2768"/>
                    <a:pt x="3260" y="2813"/>
                    <a:pt x="3200" y="2877"/>
                  </a:cubicBezTo>
                  <a:cubicBezTo>
                    <a:pt x="3141" y="2939"/>
                    <a:pt x="3102" y="3013"/>
                    <a:pt x="3083" y="3097"/>
                  </a:cubicBezTo>
                  <a:cubicBezTo>
                    <a:pt x="3063" y="3184"/>
                    <a:pt x="3068" y="3268"/>
                    <a:pt x="3096" y="3351"/>
                  </a:cubicBezTo>
                  <a:cubicBezTo>
                    <a:pt x="3134" y="3463"/>
                    <a:pt x="3205" y="3549"/>
                    <a:pt x="3307" y="3609"/>
                  </a:cubicBezTo>
                  <a:cubicBezTo>
                    <a:pt x="3382" y="3654"/>
                    <a:pt x="3465" y="3673"/>
                    <a:pt x="3553" y="3672"/>
                  </a:cubicBezTo>
                  <a:cubicBezTo>
                    <a:pt x="3632" y="3670"/>
                    <a:pt x="3706" y="3652"/>
                    <a:pt x="3774" y="3612"/>
                  </a:cubicBezTo>
                  <a:cubicBezTo>
                    <a:pt x="3810" y="3590"/>
                    <a:pt x="3843" y="3561"/>
                    <a:pt x="3876" y="3534"/>
                  </a:cubicBezTo>
                  <a:cubicBezTo>
                    <a:pt x="3899" y="3517"/>
                    <a:pt x="3922" y="3504"/>
                    <a:pt x="3951" y="3512"/>
                  </a:cubicBezTo>
                  <a:cubicBezTo>
                    <a:pt x="3984" y="3521"/>
                    <a:pt x="4007" y="3540"/>
                    <a:pt x="4014" y="3576"/>
                  </a:cubicBezTo>
                  <a:cubicBezTo>
                    <a:pt x="4016" y="3586"/>
                    <a:pt x="4016" y="3597"/>
                    <a:pt x="4016" y="3608"/>
                  </a:cubicBezTo>
                  <a:cubicBezTo>
                    <a:pt x="4016" y="3905"/>
                    <a:pt x="4016" y="5122"/>
                    <a:pt x="4016" y="5420"/>
                  </a:cubicBezTo>
                  <a:cubicBezTo>
                    <a:pt x="4016" y="5449"/>
                    <a:pt x="4016" y="5449"/>
                    <a:pt x="3986" y="5449"/>
                  </a:cubicBezTo>
                  <a:cubicBezTo>
                    <a:pt x="3694" y="5449"/>
                    <a:pt x="2721" y="5448"/>
                    <a:pt x="2428" y="5448"/>
                  </a:cubicBezTo>
                  <a:cubicBezTo>
                    <a:pt x="2394" y="5448"/>
                    <a:pt x="2357" y="5449"/>
                    <a:pt x="2326" y="5462"/>
                  </a:cubicBezTo>
                  <a:cubicBezTo>
                    <a:pt x="2261" y="5489"/>
                    <a:pt x="2220" y="5541"/>
                    <a:pt x="2208" y="5614"/>
                  </a:cubicBezTo>
                  <a:cubicBezTo>
                    <a:pt x="2200" y="5666"/>
                    <a:pt x="2213" y="5715"/>
                    <a:pt x="2241" y="5758"/>
                  </a:cubicBezTo>
                  <a:cubicBezTo>
                    <a:pt x="2253" y="5777"/>
                    <a:pt x="2273" y="5791"/>
                    <a:pt x="2287" y="5809"/>
                  </a:cubicBezTo>
                  <a:cubicBezTo>
                    <a:pt x="2359" y="5902"/>
                    <a:pt x="2385" y="6005"/>
                    <a:pt x="2357" y="6121"/>
                  </a:cubicBezTo>
                  <a:cubicBezTo>
                    <a:pt x="2338" y="6197"/>
                    <a:pt x="2299" y="6260"/>
                    <a:pt x="2240" y="6310"/>
                  </a:cubicBezTo>
                  <a:cubicBezTo>
                    <a:pt x="2164" y="6374"/>
                    <a:pt x="2075" y="6400"/>
                    <a:pt x="1976" y="6392"/>
                  </a:cubicBezTo>
                  <a:cubicBezTo>
                    <a:pt x="1875" y="6383"/>
                    <a:pt x="1794" y="6337"/>
                    <a:pt x="1728" y="6261"/>
                  </a:cubicBezTo>
                  <a:cubicBezTo>
                    <a:pt x="1646" y="6165"/>
                    <a:pt x="1630" y="6056"/>
                    <a:pt x="1663" y="5937"/>
                  </a:cubicBezTo>
                  <a:cubicBezTo>
                    <a:pt x="1680" y="5876"/>
                    <a:pt x="1712" y="5825"/>
                    <a:pt x="1755" y="5779"/>
                  </a:cubicBezTo>
                  <a:cubicBezTo>
                    <a:pt x="1824" y="5707"/>
                    <a:pt x="1833" y="5610"/>
                    <a:pt x="1775" y="5529"/>
                  </a:cubicBezTo>
                  <a:cubicBezTo>
                    <a:pt x="1741" y="5483"/>
                    <a:pt x="1695" y="5452"/>
                    <a:pt x="1635" y="5451"/>
                  </a:cubicBezTo>
                  <a:cubicBezTo>
                    <a:pt x="1487" y="5450"/>
                    <a:pt x="658" y="5450"/>
                    <a:pt x="509" y="5450"/>
                  </a:cubicBezTo>
                  <a:cubicBezTo>
                    <a:pt x="504" y="5450"/>
                    <a:pt x="499" y="5450"/>
                    <a:pt x="493" y="5450"/>
                  </a:cubicBezTo>
                  <a:cubicBezTo>
                    <a:pt x="493" y="5450"/>
                    <a:pt x="493" y="5450"/>
                    <a:pt x="493" y="545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5" name="Freeform 6">
              <a:extLst>
                <a:ext uri="{FF2B5EF4-FFF2-40B4-BE49-F238E27FC236}">
                  <a16:creationId xmlns:a16="http://schemas.microsoft.com/office/drawing/2014/main" id="{457F32DE-D3F7-435D-99EC-463023BC5053}"/>
                </a:ext>
              </a:extLst>
            </p:cNvPr>
            <p:cNvSpPr>
              <a:spLocks/>
            </p:cNvSpPr>
            <p:nvPr/>
          </p:nvSpPr>
          <p:spPr bwMode="auto">
            <a:xfrm>
              <a:off x="3314139" y="2510018"/>
              <a:ext cx="2558126" cy="1950649"/>
            </a:xfrm>
            <a:custGeom>
              <a:avLst/>
              <a:gdLst>
                <a:gd name="T0" fmla="*/ 963 w 5936"/>
                <a:gd name="T1" fmla="*/ 30 h 4502"/>
                <a:gd name="T2" fmla="*/ 2570 w 5936"/>
                <a:gd name="T3" fmla="*/ 4 h 4502"/>
                <a:gd name="T4" fmla="*/ 2625 w 5936"/>
                <a:gd name="T5" fmla="*/ 157 h 4502"/>
                <a:gd name="T6" fmla="*/ 2534 w 5936"/>
                <a:gd name="T7" fmla="*/ 658 h 4502"/>
                <a:gd name="T8" fmla="*/ 3066 w 5936"/>
                <a:gd name="T9" fmla="*/ 940 h 4502"/>
                <a:gd name="T10" fmla="*/ 3428 w 5936"/>
                <a:gd name="T11" fmla="*/ 588 h 4502"/>
                <a:gd name="T12" fmla="*/ 3308 w 5936"/>
                <a:gd name="T13" fmla="*/ 150 h 4502"/>
                <a:gd name="T14" fmla="*/ 3369 w 5936"/>
                <a:gd name="T15" fmla="*/ 1 h 4502"/>
                <a:gd name="T16" fmla="*/ 3715 w 5936"/>
                <a:gd name="T17" fmla="*/ 1 h 4502"/>
                <a:gd name="T18" fmla="*/ 4958 w 5936"/>
                <a:gd name="T19" fmla="*/ 3 h 4502"/>
                <a:gd name="T20" fmla="*/ 4978 w 5936"/>
                <a:gd name="T21" fmla="*/ 54 h 4502"/>
                <a:gd name="T22" fmla="*/ 5045 w 5936"/>
                <a:gd name="T23" fmla="*/ 2008 h 4502"/>
                <a:gd name="T24" fmla="*/ 5317 w 5936"/>
                <a:gd name="T25" fmla="*/ 1990 h 4502"/>
                <a:gd name="T26" fmla="*/ 5883 w 5936"/>
                <a:gd name="T27" fmla="*/ 2086 h 4502"/>
                <a:gd name="T28" fmla="*/ 5761 w 5936"/>
                <a:gd name="T29" fmla="*/ 2554 h 4502"/>
                <a:gd name="T30" fmla="*/ 5298 w 5936"/>
                <a:gd name="T31" fmla="*/ 2496 h 4502"/>
                <a:gd name="T32" fmla="*/ 4978 w 5936"/>
                <a:gd name="T33" fmla="*/ 2648 h 4502"/>
                <a:gd name="T34" fmla="*/ 4950 w 5936"/>
                <a:gd name="T35" fmla="*/ 4501 h 4502"/>
                <a:gd name="T36" fmla="*/ 3299 w 5936"/>
                <a:gd name="T37" fmla="*/ 4471 h 4502"/>
                <a:gd name="T38" fmla="*/ 3423 w 5936"/>
                <a:gd name="T39" fmla="*/ 4161 h 4502"/>
                <a:gd name="T40" fmla="*/ 3297 w 5936"/>
                <a:gd name="T41" fmla="*/ 3687 h 4502"/>
                <a:gd name="T42" fmla="*/ 2829 w 5936"/>
                <a:gd name="T43" fmla="*/ 3576 h 4502"/>
                <a:gd name="T44" fmla="*/ 2504 w 5936"/>
                <a:gd name="T45" fmla="*/ 4096 h 4502"/>
                <a:gd name="T46" fmla="*/ 2652 w 5936"/>
                <a:gd name="T47" fmla="*/ 4454 h 4502"/>
                <a:gd name="T48" fmla="*/ 1983 w 5936"/>
                <a:gd name="T49" fmla="*/ 4501 h 4502"/>
                <a:gd name="T50" fmla="*/ 963 w 5936"/>
                <a:gd name="T51" fmla="*/ 4477 h 4502"/>
                <a:gd name="T52" fmla="*/ 869 w 5936"/>
                <a:gd name="T53" fmla="*/ 2477 h 4502"/>
                <a:gd name="T54" fmla="*/ 354 w 5936"/>
                <a:gd name="T55" fmla="*/ 2611 h 4502"/>
                <a:gd name="T56" fmla="*/ 31 w 5936"/>
                <a:gd name="T57" fmla="*/ 2154 h 4502"/>
                <a:gd name="T58" fmla="*/ 390 w 5936"/>
                <a:gd name="T59" fmla="*/ 1894 h 4502"/>
                <a:gd name="T60" fmla="*/ 715 w 5936"/>
                <a:gd name="T61" fmla="*/ 2049 h 4502"/>
                <a:gd name="T62" fmla="*/ 963 w 5936"/>
                <a:gd name="T63" fmla="*/ 1840 h 4502"/>
                <a:gd name="T64" fmla="*/ 963 w 5936"/>
                <a:gd name="T65" fmla="*/ 488 h 4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36" h="4502">
                  <a:moveTo>
                    <a:pt x="963" y="488"/>
                  </a:moveTo>
                  <a:cubicBezTo>
                    <a:pt x="963" y="335"/>
                    <a:pt x="963" y="183"/>
                    <a:pt x="963" y="30"/>
                  </a:cubicBezTo>
                  <a:cubicBezTo>
                    <a:pt x="962" y="11"/>
                    <a:pt x="967" y="3"/>
                    <a:pt x="988" y="3"/>
                  </a:cubicBezTo>
                  <a:cubicBezTo>
                    <a:pt x="1288" y="4"/>
                    <a:pt x="2269" y="4"/>
                    <a:pt x="2570" y="4"/>
                  </a:cubicBezTo>
                  <a:cubicBezTo>
                    <a:pt x="2638" y="4"/>
                    <a:pt x="2677" y="59"/>
                    <a:pt x="2652" y="121"/>
                  </a:cubicBezTo>
                  <a:cubicBezTo>
                    <a:pt x="2647" y="135"/>
                    <a:pt x="2635" y="146"/>
                    <a:pt x="2625" y="157"/>
                  </a:cubicBezTo>
                  <a:cubicBezTo>
                    <a:pt x="2561" y="228"/>
                    <a:pt x="2520" y="309"/>
                    <a:pt x="2505" y="404"/>
                  </a:cubicBezTo>
                  <a:cubicBezTo>
                    <a:pt x="2490" y="492"/>
                    <a:pt x="2500" y="576"/>
                    <a:pt x="2534" y="658"/>
                  </a:cubicBezTo>
                  <a:cubicBezTo>
                    <a:pt x="2576" y="762"/>
                    <a:pt x="2648" y="841"/>
                    <a:pt x="2747" y="894"/>
                  </a:cubicBezTo>
                  <a:cubicBezTo>
                    <a:pt x="2847" y="947"/>
                    <a:pt x="2953" y="964"/>
                    <a:pt x="3066" y="940"/>
                  </a:cubicBezTo>
                  <a:cubicBezTo>
                    <a:pt x="3150" y="922"/>
                    <a:pt x="3224" y="885"/>
                    <a:pt x="3287" y="827"/>
                  </a:cubicBezTo>
                  <a:cubicBezTo>
                    <a:pt x="3358" y="762"/>
                    <a:pt x="3406" y="683"/>
                    <a:pt x="3428" y="588"/>
                  </a:cubicBezTo>
                  <a:cubicBezTo>
                    <a:pt x="3442" y="529"/>
                    <a:pt x="3446" y="471"/>
                    <a:pt x="3437" y="411"/>
                  </a:cubicBezTo>
                  <a:cubicBezTo>
                    <a:pt x="3422" y="310"/>
                    <a:pt x="3379" y="222"/>
                    <a:pt x="3308" y="150"/>
                  </a:cubicBezTo>
                  <a:cubicBezTo>
                    <a:pt x="3281" y="122"/>
                    <a:pt x="3275" y="92"/>
                    <a:pt x="3284" y="58"/>
                  </a:cubicBezTo>
                  <a:cubicBezTo>
                    <a:pt x="3293" y="27"/>
                    <a:pt x="3331" y="2"/>
                    <a:pt x="3369" y="1"/>
                  </a:cubicBezTo>
                  <a:cubicBezTo>
                    <a:pt x="3405" y="0"/>
                    <a:pt x="3442" y="1"/>
                    <a:pt x="3479" y="1"/>
                  </a:cubicBezTo>
                  <a:cubicBezTo>
                    <a:pt x="3557" y="1"/>
                    <a:pt x="3636" y="1"/>
                    <a:pt x="3715" y="1"/>
                  </a:cubicBezTo>
                  <a:cubicBezTo>
                    <a:pt x="3885" y="1"/>
                    <a:pt x="4735" y="1"/>
                    <a:pt x="4905" y="1"/>
                  </a:cubicBezTo>
                  <a:cubicBezTo>
                    <a:pt x="4923" y="1"/>
                    <a:pt x="4940" y="3"/>
                    <a:pt x="4958" y="3"/>
                  </a:cubicBezTo>
                  <a:cubicBezTo>
                    <a:pt x="4973" y="3"/>
                    <a:pt x="4979" y="9"/>
                    <a:pt x="4978" y="24"/>
                  </a:cubicBezTo>
                  <a:cubicBezTo>
                    <a:pt x="4977" y="34"/>
                    <a:pt x="4978" y="44"/>
                    <a:pt x="4978" y="54"/>
                  </a:cubicBezTo>
                  <a:cubicBezTo>
                    <a:pt x="4978" y="345"/>
                    <a:pt x="4978" y="1556"/>
                    <a:pt x="4978" y="1848"/>
                  </a:cubicBezTo>
                  <a:cubicBezTo>
                    <a:pt x="4977" y="1911"/>
                    <a:pt x="4998" y="1964"/>
                    <a:pt x="5045" y="2008"/>
                  </a:cubicBezTo>
                  <a:cubicBezTo>
                    <a:pt x="5093" y="2053"/>
                    <a:pt x="5183" y="2071"/>
                    <a:pt x="5243" y="2041"/>
                  </a:cubicBezTo>
                  <a:cubicBezTo>
                    <a:pt x="5269" y="2028"/>
                    <a:pt x="5295" y="2010"/>
                    <a:pt x="5317" y="1990"/>
                  </a:cubicBezTo>
                  <a:cubicBezTo>
                    <a:pt x="5418" y="1904"/>
                    <a:pt x="5530" y="1871"/>
                    <a:pt x="5660" y="1907"/>
                  </a:cubicBezTo>
                  <a:cubicBezTo>
                    <a:pt x="5760" y="1934"/>
                    <a:pt x="5835" y="1995"/>
                    <a:pt x="5883" y="2086"/>
                  </a:cubicBezTo>
                  <a:cubicBezTo>
                    <a:pt x="5926" y="2169"/>
                    <a:pt x="5936" y="2258"/>
                    <a:pt x="5910" y="2349"/>
                  </a:cubicBezTo>
                  <a:cubicBezTo>
                    <a:pt x="5886" y="2436"/>
                    <a:pt x="5836" y="2505"/>
                    <a:pt x="5761" y="2554"/>
                  </a:cubicBezTo>
                  <a:cubicBezTo>
                    <a:pt x="5671" y="2611"/>
                    <a:pt x="5574" y="2627"/>
                    <a:pt x="5470" y="2599"/>
                  </a:cubicBezTo>
                  <a:cubicBezTo>
                    <a:pt x="5403" y="2581"/>
                    <a:pt x="5349" y="2542"/>
                    <a:pt x="5298" y="2496"/>
                  </a:cubicBezTo>
                  <a:cubicBezTo>
                    <a:pt x="5240" y="2446"/>
                    <a:pt x="5172" y="2434"/>
                    <a:pt x="5100" y="2464"/>
                  </a:cubicBezTo>
                  <a:cubicBezTo>
                    <a:pt x="5019" y="2498"/>
                    <a:pt x="4979" y="2562"/>
                    <a:pt x="4978" y="2648"/>
                  </a:cubicBezTo>
                  <a:cubicBezTo>
                    <a:pt x="4977" y="2950"/>
                    <a:pt x="4978" y="4172"/>
                    <a:pt x="4978" y="4474"/>
                  </a:cubicBezTo>
                  <a:cubicBezTo>
                    <a:pt x="4978" y="4502"/>
                    <a:pt x="4978" y="4502"/>
                    <a:pt x="4950" y="4501"/>
                  </a:cubicBezTo>
                  <a:cubicBezTo>
                    <a:pt x="4651" y="4501"/>
                    <a:pt x="3672" y="4501"/>
                    <a:pt x="3372" y="4501"/>
                  </a:cubicBezTo>
                  <a:cubicBezTo>
                    <a:pt x="3344" y="4501"/>
                    <a:pt x="3318" y="4494"/>
                    <a:pt x="3299" y="4471"/>
                  </a:cubicBezTo>
                  <a:cubicBezTo>
                    <a:pt x="3272" y="4438"/>
                    <a:pt x="3274" y="4390"/>
                    <a:pt x="3304" y="4359"/>
                  </a:cubicBezTo>
                  <a:cubicBezTo>
                    <a:pt x="3360" y="4303"/>
                    <a:pt x="3401" y="4237"/>
                    <a:pt x="3423" y="4161"/>
                  </a:cubicBezTo>
                  <a:cubicBezTo>
                    <a:pt x="3445" y="4083"/>
                    <a:pt x="3449" y="4003"/>
                    <a:pt x="3430" y="3922"/>
                  </a:cubicBezTo>
                  <a:cubicBezTo>
                    <a:pt x="3408" y="3830"/>
                    <a:pt x="3364" y="3752"/>
                    <a:pt x="3297" y="3687"/>
                  </a:cubicBezTo>
                  <a:cubicBezTo>
                    <a:pt x="3233" y="3625"/>
                    <a:pt x="3157" y="3585"/>
                    <a:pt x="3069" y="3566"/>
                  </a:cubicBezTo>
                  <a:cubicBezTo>
                    <a:pt x="2988" y="3549"/>
                    <a:pt x="2908" y="3552"/>
                    <a:pt x="2829" y="3576"/>
                  </a:cubicBezTo>
                  <a:cubicBezTo>
                    <a:pt x="2737" y="3604"/>
                    <a:pt x="2661" y="3657"/>
                    <a:pt x="2602" y="3732"/>
                  </a:cubicBezTo>
                  <a:cubicBezTo>
                    <a:pt x="2518" y="3838"/>
                    <a:pt x="2484" y="3960"/>
                    <a:pt x="2504" y="4096"/>
                  </a:cubicBezTo>
                  <a:cubicBezTo>
                    <a:pt x="2519" y="4198"/>
                    <a:pt x="2564" y="4284"/>
                    <a:pt x="2635" y="4359"/>
                  </a:cubicBezTo>
                  <a:cubicBezTo>
                    <a:pt x="2661" y="4387"/>
                    <a:pt x="2667" y="4419"/>
                    <a:pt x="2652" y="4454"/>
                  </a:cubicBezTo>
                  <a:cubicBezTo>
                    <a:pt x="2637" y="4486"/>
                    <a:pt x="2609" y="4501"/>
                    <a:pt x="2575" y="4502"/>
                  </a:cubicBezTo>
                  <a:cubicBezTo>
                    <a:pt x="2378" y="4502"/>
                    <a:pt x="2180" y="4502"/>
                    <a:pt x="1983" y="4501"/>
                  </a:cubicBezTo>
                  <a:cubicBezTo>
                    <a:pt x="1878" y="4501"/>
                    <a:pt x="1092" y="4500"/>
                    <a:pt x="987" y="4501"/>
                  </a:cubicBezTo>
                  <a:cubicBezTo>
                    <a:pt x="967" y="4502"/>
                    <a:pt x="963" y="4495"/>
                    <a:pt x="963" y="4477"/>
                  </a:cubicBezTo>
                  <a:cubicBezTo>
                    <a:pt x="963" y="4175"/>
                    <a:pt x="963" y="2954"/>
                    <a:pt x="963" y="2653"/>
                  </a:cubicBezTo>
                  <a:cubicBezTo>
                    <a:pt x="963" y="2577"/>
                    <a:pt x="932" y="2517"/>
                    <a:pt x="869" y="2477"/>
                  </a:cubicBezTo>
                  <a:cubicBezTo>
                    <a:pt x="796" y="2432"/>
                    <a:pt x="701" y="2439"/>
                    <a:pt x="638" y="2499"/>
                  </a:cubicBezTo>
                  <a:cubicBezTo>
                    <a:pt x="559" y="2576"/>
                    <a:pt x="465" y="2618"/>
                    <a:pt x="354" y="2611"/>
                  </a:cubicBezTo>
                  <a:cubicBezTo>
                    <a:pt x="251" y="2604"/>
                    <a:pt x="165" y="2560"/>
                    <a:pt x="99" y="2480"/>
                  </a:cubicBezTo>
                  <a:cubicBezTo>
                    <a:pt x="20" y="2384"/>
                    <a:pt x="0" y="2273"/>
                    <a:pt x="31" y="2154"/>
                  </a:cubicBezTo>
                  <a:cubicBezTo>
                    <a:pt x="52" y="2075"/>
                    <a:pt x="98" y="2011"/>
                    <a:pt x="165" y="1962"/>
                  </a:cubicBezTo>
                  <a:cubicBezTo>
                    <a:pt x="233" y="1914"/>
                    <a:pt x="308" y="1890"/>
                    <a:pt x="390" y="1894"/>
                  </a:cubicBezTo>
                  <a:cubicBezTo>
                    <a:pt x="470" y="1897"/>
                    <a:pt x="543" y="1924"/>
                    <a:pt x="605" y="1977"/>
                  </a:cubicBezTo>
                  <a:cubicBezTo>
                    <a:pt x="639" y="2006"/>
                    <a:pt x="670" y="2038"/>
                    <a:pt x="715" y="2049"/>
                  </a:cubicBezTo>
                  <a:cubicBezTo>
                    <a:pt x="814" y="2075"/>
                    <a:pt x="912" y="2023"/>
                    <a:pt x="948" y="1933"/>
                  </a:cubicBezTo>
                  <a:cubicBezTo>
                    <a:pt x="960" y="1903"/>
                    <a:pt x="963" y="1872"/>
                    <a:pt x="963" y="1840"/>
                  </a:cubicBezTo>
                  <a:cubicBezTo>
                    <a:pt x="963" y="1696"/>
                    <a:pt x="963" y="632"/>
                    <a:pt x="963" y="488"/>
                  </a:cubicBezTo>
                  <a:cubicBezTo>
                    <a:pt x="963" y="488"/>
                    <a:pt x="963" y="488"/>
                    <a:pt x="963" y="488"/>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6" name="Freeform 6">
              <a:extLst>
                <a:ext uri="{FF2B5EF4-FFF2-40B4-BE49-F238E27FC236}">
                  <a16:creationId xmlns:a16="http://schemas.microsoft.com/office/drawing/2014/main" id="{572CE90C-0F38-4F98-BD47-25E10B46E358}"/>
                </a:ext>
              </a:extLst>
            </p:cNvPr>
            <p:cNvSpPr>
              <a:spLocks/>
            </p:cNvSpPr>
            <p:nvPr/>
          </p:nvSpPr>
          <p:spPr bwMode="auto">
            <a:xfrm>
              <a:off x="6861493" y="2510018"/>
              <a:ext cx="2558126" cy="1950649"/>
            </a:xfrm>
            <a:custGeom>
              <a:avLst/>
              <a:gdLst>
                <a:gd name="T0" fmla="*/ 963 w 5936"/>
                <a:gd name="T1" fmla="*/ 30 h 4502"/>
                <a:gd name="T2" fmla="*/ 2570 w 5936"/>
                <a:gd name="T3" fmla="*/ 4 h 4502"/>
                <a:gd name="T4" fmla="*/ 2625 w 5936"/>
                <a:gd name="T5" fmla="*/ 157 h 4502"/>
                <a:gd name="T6" fmla="*/ 2534 w 5936"/>
                <a:gd name="T7" fmla="*/ 658 h 4502"/>
                <a:gd name="T8" fmla="*/ 3066 w 5936"/>
                <a:gd name="T9" fmla="*/ 940 h 4502"/>
                <a:gd name="T10" fmla="*/ 3428 w 5936"/>
                <a:gd name="T11" fmla="*/ 588 h 4502"/>
                <a:gd name="T12" fmla="*/ 3308 w 5936"/>
                <a:gd name="T13" fmla="*/ 150 h 4502"/>
                <a:gd name="T14" fmla="*/ 3369 w 5936"/>
                <a:gd name="T15" fmla="*/ 1 h 4502"/>
                <a:gd name="T16" fmla="*/ 3715 w 5936"/>
                <a:gd name="T17" fmla="*/ 1 h 4502"/>
                <a:gd name="T18" fmla="*/ 4958 w 5936"/>
                <a:gd name="T19" fmla="*/ 3 h 4502"/>
                <a:gd name="T20" fmla="*/ 4978 w 5936"/>
                <a:gd name="T21" fmla="*/ 54 h 4502"/>
                <a:gd name="T22" fmla="*/ 5045 w 5936"/>
                <a:gd name="T23" fmla="*/ 2008 h 4502"/>
                <a:gd name="T24" fmla="*/ 5317 w 5936"/>
                <a:gd name="T25" fmla="*/ 1990 h 4502"/>
                <a:gd name="T26" fmla="*/ 5883 w 5936"/>
                <a:gd name="T27" fmla="*/ 2086 h 4502"/>
                <a:gd name="T28" fmla="*/ 5761 w 5936"/>
                <a:gd name="T29" fmla="*/ 2554 h 4502"/>
                <a:gd name="T30" fmla="*/ 5298 w 5936"/>
                <a:gd name="T31" fmla="*/ 2496 h 4502"/>
                <a:gd name="T32" fmla="*/ 4978 w 5936"/>
                <a:gd name="T33" fmla="*/ 2648 h 4502"/>
                <a:gd name="T34" fmla="*/ 4950 w 5936"/>
                <a:gd name="T35" fmla="*/ 4501 h 4502"/>
                <a:gd name="T36" fmla="*/ 3299 w 5936"/>
                <a:gd name="T37" fmla="*/ 4471 h 4502"/>
                <a:gd name="T38" fmla="*/ 3423 w 5936"/>
                <a:gd name="T39" fmla="*/ 4161 h 4502"/>
                <a:gd name="T40" fmla="*/ 3297 w 5936"/>
                <a:gd name="T41" fmla="*/ 3687 h 4502"/>
                <a:gd name="T42" fmla="*/ 2829 w 5936"/>
                <a:gd name="T43" fmla="*/ 3576 h 4502"/>
                <a:gd name="T44" fmla="*/ 2504 w 5936"/>
                <a:gd name="T45" fmla="*/ 4096 h 4502"/>
                <a:gd name="T46" fmla="*/ 2652 w 5936"/>
                <a:gd name="T47" fmla="*/ 4454 h 4502"/>
                <a:gd name="T48" fmla="*/ 1983 w 5936"/>
                <a:gd name="T49" fmla="*/ 4501 h 4502"/>
                <a:gd name="T50" fmla="*/ 963 w 5936"/>
                <a:gd name="T51" fmla="*/ 4477 h 4502"/>
                <a:gd name="T52" fmla="*/ 869 w 5936"/>
                <a:gd name="T53" fmla="*/ 2477 h 4502"/>
                <a:gd name="T54" fmla="*/ 354 w 5936"/>
                <a:gd name="T55" fmla="*/ 2611 h 4502"/>
                <a:gd name="T56" fmla="*/ 31 w 5936"/>
                <a:gd name="T57" fmla="*/ 2154 h 4502"/>
                <a:gd name="T58" fmla="*/ 390 w 5936"/>
                <a:gd name="T59" fmla="*/ 1894 h 4502"/>
                <a:gd name="T60" fmla="*/ 715 w 5936"/>
                <a:gd name="T61" fmla="*/ 2049 h 4502"/>
                <a:gd name="T62" fmla="*/ 963 w 5936"/>
                <a:gd name="T63" fmla="*/ 1840 h 4502"/>
                <a:gd name="T64" fmla="*/ 963 w 5936"/>
                <a:gd name="T65" fmla="*/ 488 h 4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36" h="4502">
                  <a:moveTo>
                    <a:pt x="963" y="488"/>
                  </a:moveTo>
                  <a:cubicBezTo>
                    <a:pt x="963" y="335"/>
                    <a:pt x="963" y="183"/>
                    <a:pt x="963" y="30"/>
                  </a:cubicBezTo>
                  <a:cubicBezTo>
                    <a:pt x="962" y="11"/>
                    <a:pt x="967" y="3"/>
                    <a:pt x="988" y="3"/>
                  </a:cubicBezTo>
                  <a:cubicBezTo>
                    <a:pt x="1288" y="4"/>
                    <a:pt x="2269" y="4"/>
                    <a:pt x="2570" y="4"/>
                  </a:cubicBezTo>
                  <a:cubicBezTo>
                    <a:pt x="2638" y="4"/>
                    <a:pt x="2677" y="59"/>
                    <a:pt x="2652" y="121"/>
                  </a:cubicBezTo>
                  <a:cubicBezTo>
                    <a:pt x="2647" y="135"/>
                    <a:pt x="2635" y="146"/>
                    <a:pt x="2625" y="157"/>
                  </a:cubicBezTo>
                  <a:cubicBezTo>
                    <a:pt x="2561" y="228"/>
                    <a:pt x="2520" y="309"/>
                    <a:pt x="2505" y="404"/>
                  </a:cubicBezTo>
                  <a:cubicBezTo>
                    <a:pt x="2490" y="492"/>
                    <a:pt x="2500" y="576"/>
                    <a:pt x="2534" y="658"/>
                  </a:cubicBezTo>
                  <a:cubicBezTo>
                    <a:pt x="2576" y="762"/>
                    <a:pt x="2648" y="841"/>
                    <a:pt x="2747" y="894"/>
                  </a:cubicBezTo>
                  <a:cubicBezTo>
                    <a:pt x="2847" y="947"/>
                    <a:pt x="2953" y="964"/>
                    <a:pt x="3066" y="940"/>
                  </a:cubicBezTo>
                  <a:cubicBezTo>
                    <a:pt x="3150" y="922"/>
                    <a:pt x="3224" y="885"/>
                    <a:pt x="3287" y="827"/>
                  </a:cubicBezTo>
                  <a:cubicBezTo>
                    <a:pt x="3358" y="762"/>
                    <a:pt x="3406" y="683"/>
                    <a:pt x="3428" y="588"/>
                  </a:cubicBezTo>
                  <a:cubicBezTo>
                    <a:pt x="3442" y="529"/>
                    <a:pt x="3446" y="471"/>
                    <a:pt x="3437" y="411"/>
                  </a:cubicBezTo>
                  <a:cubicBezTo>
                    <a:pt x="3422" y="310"/>
                    <a:pt x="3379" y="222"/>
                    <a:pt x="3308" y="150"/>
                  </a:cubicBezTo>
                  <a:cubicBezTo>
                    <a:pt x="3281" y="122"/>
                    <a:pt x="3275" y="92"/>
                    <a:pt x="3284" y="58"/>
                  </a:cubicBezTo>
                  <a:cubicBezTo>
                    <a:pt x="3293" y="27"/>
                    <a:pt x="3331" y="2"/>
                    <a:pt x="3369" y="1"/>
                  </a:cubicBezTo>
                  <a:cubicBezTo>
                    <a:pt x="3405" y="0"/>
                    <a:pt x="3442" y="1"/>
                    <a:pt x="3479" y="1"/>
                  </a:cubicBezTo>
                  <a:cubicBezTo>
                    <a:pt x="3557" y="1"/>
                    <a:pt x="3636" y="1"/>
                    <a:pt x="3715" y="1"/>
                  </a:cubicBezTo>
                  <a:cubicBezTo>
                    <a:pt x="3885" y="1"/>
                    <a:pt x="4735" y="1"/>
                    <a:pt x="4905" y="1"/>
                  </a:cubicBezTo>
                  <a:cubicBezTo>
                    <a:pt x="4923" y="1"/>
                    <a:pt x="4940" y="3"/>
                    <a:pt x="4958" y="3"/>
                  </a:cubicBezTo>
                  <a:cubicBezTo>
                    <a:pt x="4973" y="3"/>
                    <a:pt x="4979" y="9"/>
                    <a:pt x="4978" y="24"/>
                  </a:cubicBezTo>
                  <a:cubicBezTo>
                    <a:pt x="4977" y="34"/>
                    <a:pt x="4978" y="44"/>
                    <a:pt x="4978" y="54"/>
                  </a:cubicBezTo>
                  <a:cubicBezTo>
                    <a:pt x="4978" y="345"/>
                    <a:pt x="4978" y="1556"/>
                    <a:pt x="4978" y="1848"/>
                  </a:cubicBezTo>
                  <a:cubicBezTo>
                    <a:pt x="4977" y="1911"/>
                    <a:pt x="4998" y="1964"/>
                    <a:pt x="5045" y="2008"/>
                  </a:cubicBezTo>
                  <a:cubicBezTo>
                    <a:pt x="5093" y="2053"/>
                    <a:pt x="5183" y="2071"/>
                    <a:pt x="5243" y="2041"/>
                  </a:cubicBezTo>
                  <a:cubicBezTo>
                    <a:pt x="5269" y="2028"/>
                    <a:pt x="5295" y="2010"/>
                    <a:pt x="5317" y="1990"/>
                  </a:cubicBezTo>
                  <a:cubicBezTo>
                    <a:pt x="5418" y="1904"/>
                    <a:pt x="5530" y="1871"/>
                    <a:pt x="5660" y="1907"/>
                  </a:cubicBezTo>
                  <a:cubicBezTo>
                    <a:pt x="5760" y="1934"/>
                    <a:pt x="5835" y="1995"/>
                    <a:pt x="5883" y="2086"/>
                  </a:cubicBezTo>
                  <a:cubicBezTo>
                    <a:pt x="5926" y="2169"/>
                    <a:pt x="5936" y="2258"/>
                    <a:pt x="5910" y="2349"/>
                  </a:cubicBezTo>
                  <a:cubicBezTo>
                    <a:pt x="5886" y="2436"/>
                    <a:pt x="5836" y="2505"/>
                    <a:pt x="5761" y="2554"/>
                  </a:cubicBezTo>
                  <a:cubicBezTo>
                    <a:pt x="5671" y="2611"/>
                    <a:pt x="5574" y="2627"/>
                    <a:pt x="5470" y="2599"/>
                  </a:cubicBezTo>
                  <a:cubicBezTo>
                    <a:pt x="5403" y="2581"/>
                    <a:pt x="5349" y="2542"/>
                    <a:pt x="5298" y="2496"/>
                  </a:cubicBezTo>
                  <a:cubicBezTo>
                    <a:pt x="5240" y="2446"/>
                    <a:pt x="5172" y="2434"/>
                    <a:pt x="5100" y="2464"/>
                  </a:cubicBezTo>
                  <a:cubicBezTo>
                    <a:pt x="5019" y="2498"/>
                    <a:pt x="4979" y="2562"/>
                    <a:pt x="4978" y="2648"/>
                  </a:cubicBezTo>
                  <a:cubicBezTo>
                    <a:pt x="4977" y="2950"/>
                    <a:pt x="4978" y="4172"/>
                    <a:pt x="4978" y="4474"/>
                  </a:cubicBezTo>
                  <a:cubicBezTo>
                    <a:pt x="4978" y="4502"/>
                    <a:pt x="4978" y="4502"/>
                    <a:pt x="4950" y="4501"/>
                  </a:cubicBezTo>
                  <a:cubicBezTo>
                    <a:pt x="4651" y="4501"/>
                    <a:pt x="3672" y="4501"/>
                    <a:pt x="3372" y="4501"/>
                  </a:cubicBezTo>
                  <a:cubicBezTo>
                    <a:pt x="3344" y="4501"/>
                    <a:pt x="3318" y="4494"/>
                    <a:pt x="3299" y="4471"/>
                  </a:cubicBezTo>
                  <a:cubicBezTo>
                    <a:pt x="3272" y="4438"/>
                    <a:pt x="3274" y="4390"/>
                    <a:pt x="3304" y="4359"/>
                  </a:cubicBezTo>
                  <a:cubicBezTo>
                    <a:pt x="3360" y="4303"/>
                    <a:pt x="3401" y="4237"/>
                    <a:pt x="3423" y="4161"/>
                  </a:cubicBezTo>
                  <a:cubicBezTo>
                    <a:pt x="3445" y="4083"/>
                    <a:pt x="3449" y="4003"/>
                    <a:pt x="3430" y="3922"/>
                  </a:cubicBezTo>
                  <a:cubicBezTo>
                    <a:pt x="3408" y="3830"/>
                    <a:pt x="3364" y="3752"/>
                    <a:pt x="3297" y="3687"/>
                  </a:cubicBezTo>
                  <a:cubicBezTo>
                    <a:pt x="3233" y="3625"/>
                    <a:pt x="3157" y="3585"/>
                    <a:pt x="3069" y="3566"/>
                  </a:cubicBezTo>
                  <a:cubicBezTo>
                    <a:pt x="2988" y="3549"/>
                    <a:pt x="2908" y="3552"/>
                    <a:pt x="2829" y="3576"/>
                  </a:cubicBezTo>
                  <a:cubicBezTo>
                    <a:pt x="2737" y="3604"/>
                    <a:pt x="2661" y="3657"/>
                    <a:pt x="2602" y="3732"/>
                  </a:cubicBezTo>
                  <a:cubicBezTo>
                    <a:pt x="2518" y="3838"/>
                    <a:pt x="2484" y="3960"/>
                    <a:pt x="2504" y="4096"/>
                  </a:cubicBezTo>
                  <a:cubicBezTo>
                    <a:pt x="2519" y="4198"/>
                    <a:pt x="2564" y="4284"/>
                    <a:pt x="2635" y="4359"/>
                  </a:cubicBezTo>
                  <a:cubicBezTo>
                    <a:pt x="2661" y="4387"/>
                    <a:pt x="2667" y="4419"/>
                    <a:pt x="2652" y="4454"/>
                  </a:cubicBezTo>
                  <a:cubicBezTo>
                    <a:pt x="2637" y="4486"/>
                    <a:pt x="2609" y="4501"/>
                    <a:pt x="2575" y="4502"/>
                  </a:cubicBezTo>
                  <a:cubicBezTo>
                    <a:pt x="2378" y="4502"/>
                    <a:pt x="2180" y="4502"/>
                    <a:pt x="1983" y="4501"/>
                  </a:cubicBezTo>
                  <a:cubicBezTo>
                    <a:pt x="1878" y="4501"/>
                    <a:pt x="1092" y="4500"/>
                    <a:pt x="987" y="4501"/>
                  </a:cubicBezTo>
                  <a:cubicBezTo>
                    <a:pt x="967" y="4502"/>
                    <a:pt x="963" y="4495"/>
                    <a:pt x="963" y="4477"/>
                  </a:cubicBezTo>
                  <a:cubicBezTo>
                    <a:pt x="963" y="4175"/>
                    <a:pt x="963" y="2954"/>
                    <a:pt x="963" y="2653"/>
                  </a:cubicBezTo>
                  <a:cubicBezTo>
                    <a:pt x="963" y="2577"/>
                    <a:pt x="932" y="2517"/>
                    <a:pt x="869" y="2477"/>
                  </a:cubicBezTo>
                  <a:cubicBezTo>
                    <a:pt x="796" y="2432"/>
                    <a:pt x="701" y="2439"/>
                    <a:pt x="638" y="2499"/>
                  </a:cubicBezTo>
                  <a:cubicBezTo>
                    <a:pt x="559" y="2576"/>
                    <a:pt x="465" y="2618"/>
                    <a:pt x="354" y="2611"/>
                  </a:cubicBezTo>
                  <a:cubicBezTo>
                    <a:pt x="251" y="2604"/>
                    <a:pt x="165" y="2560"/>
                    <a:pt x="99" y="2480"/>
                  </a:cubicBezTo>
                  <a:cubicBezTo>
                    <a:pt x="20" y="2384"/>
                    <a:pt x="0" y="2273"/>
                    <a:pt x="31" y="2154"/>
                  </a:cubicBezTo>
                  <a:cubicBezTo>
                    <a:pt x="52" y="2075"/>
                    <a:pt x="98" y="2011"/>
                    <a:pt x="165" y="1962"/>
                  </a:cubicBezTo>
                  <a:cubicBezTo>
                    <a:pt x="233" y="1914"/>
                    <a:pt x="308" y="1890"/>
                    <a:pt x="390" y="1894"/>
                  </a:cubicBezTo>
                  <a:cubicBezTo>
                    <a:pt x="470" y="1897"/>
                    <a:pt x="543" y="1924"/>
                    <a:pt x="605" y="1977"/>
                  </a:cubicBezTo>
                  <a:cubicBezTo>
                    <a:pt x="639" y="2006"/>
                    <a:pt x="670" y="2038"/>
                    <a:pt x="715" y="2049"/>
                  </a:cubicBezTo>
                  <a:cubicBezTo>
                    <a:pt x="814" y="2075"/>
                    <a:pt x="912" y="2023"/>
                    <a:pt x="948" y="1933"/>
                  </a:cubicBezTo>
                  <a:cubicBezTo>
                    <a:pt x="960" y="1903"/>
                    <a:pt x="963" y="1872"/>
                    <a:pt x="963" y="1840"/>
                  </a:cubicBezTo>
                  <a:cubicBezTo>
                    <a:pt x="963" y="1696"/>
                    <a:pt x="963" y="632"/>
                    <a:pt x="963" y="488"/>
                  </a:cubicBezTo>
                  <a:cubicBezTo>
                    <a:pt x="963" y="488"/>
                    <a:pt x="963" y="488"/>
                    <a:pt x="963" y="488"/>
                  </a:cubicBez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7" name="Freeform 5">
              <a:extLst>
                <a:ext uri="{FF2B5EF4-FFF2-40B4-BE49-F238E27FC236}">
                  <a16:creationId xmlns:a16="http://schemas.microsoft.com/office/drawing/2014/main" id="{F46F2D60-E00D-4615-A7A8-50461C5CC00F}"/>
                </a:ext>
              </a:extLst>
            </p:cNvPr>
            <p:cNvSpPr>
              <a:spLocks/>
            </p:cNvSpPr>
            <p:nvPr/>
          </p:nvSpPr>
          <p:spPr bwMode="auto">
            <a:xfrm>
              <a:off x="9051759" y="2098917"/>
              <a:ext cx="1729563" cy="2772850"/>
            </a:xfrm>
            <a:custGeom>
              <a:avLst/>
              <a:gdLst>
                <a:gd name="T0" fmla="*/ 27 w 4016"/>
                <a:gd name="T1" fmla="*/ 5450 h 6400"/>
                <a:gd name="T2" fmla="*/ 0 w 4016"/>
                <a:gd name="T3" fmla="*/ 3596 h 6400"/>
                <a:gd name="T4" fmla="*/ 144 w 4016"/>
                <a:gd name="T5" fmla="*/ 3537 h 6400"/>
                <a:gd name="T6" fmla="*/ 704 w 4016"/>
                <a:gd name="T7" fmla="*/ 3612 h 6400"/>
                <a:gd name="T8" fmla="*/ 945 w 4016"/>
                <a:gd name="T9" fmla="*/ 3183 h 6400"/>
                <a:gd name="T10" fmla="*/ 404 w 4016"/>
                <a:gd name="T11" fmla="*/ 2734 h 6400"/>
                <a:gd name="T12" fmla="*/ 58 w 4016"/>
                <a:gd name="T13" fmla="*/ 2888 h 6400"/>
                <a:gd name="T14" fmla="*/ 0 w 4016"/>
                <a:gd name="T15" fmla="*/ 2254 h 6400"/>
                <a:gd name="T16" fmla="*/ 29 w 4016"/>
                <a:gd name="T17" fmla="*/ 951 h 6400"/>
                <a:gd name="T18" fmla="*/ 1702 w 4016"/>
                <a:gd name="T19" fmla="*/ 933 h 6400"/>
                <a:gd name="T20" fmla="*/ 1750 w 4016"/>
                <a:gd name="T21" fmla="*/ 615 h 6400"/>
                <a:gd name="T22" fmla="*/ 1932 w 4016"/>
                <a:gd name="T23" fmla="*/ 28 h 6400"/>
                <a:gd name="T24" fmla="*/ 2356 w 4016"/>
                <a:gd name="T25" fmla="*/ 455 h 6400"/>
                <a:gd name="T26" fmla="*/ 2348 w 4016"/>
                <a:gd name="T27" fmla="*/ 946 h 6400"/>
                <a:gd name="T28" fmla="*/ 3986 w 4016"/>
                <a:gd name="T29" fmla="*/ 952 h 6400"/>
                <a:gd name="T30" fmla="*/ 4016 w 4016"/>
                <a:gd name="T31" fmla="*/ 2797 h 6400"/>
                <a:gd name="T32" fmla="*/ 3880 w 4016"/>
                <a:gd name="T33" fmla="*/ 2869 h 6400"/>
                <a:gd name="T34" fmla="*/ 3419 w 4016"/>
                <a:gd name="T35" fmla="*/ 2746 h 6400"/>
                <a:gd name="T36" fmla="*/ 3083 w 4016"/>
                <a:gd name="T37" fmla="*/ 3097 h 6400"/>
                <a:gd name="T38" fmla="*/ 3307 w 4016"/>
                <a:gd name="T39" fmla="*/ 3609 h 6400"/>
                <a:gd name="T40" fmla="*/ 3774 w 4016"/>
                <a:gd name="T41" fmla="*/ 3612 h 6400"/>
                <a:gd name="T42" fmla="*/ 3951 w 4016"/>
                <a:gd name="T43" fmla="*/ 3512 h 6400"/>
                <a:gd name="T44" fmla="*/ 4016 w 4016"/>
                <a:gd name="T45" fmla="*/ 3608 h 6400"/>
                <a:gd name="T46" fmla="*/ 3986 w 4016"/>
                <a:gd name="T47" fmla="*/ 5449 h 6400"/>
                <a:gd name="T48" fmla="*/ 2326 w 4016"/>
                <a:gd name="T49" fmla="*/ 5462 h 6400"/>
                <a:gd name="T50" fmla="*/ 2241 w 4016"/>
                <a:gd name="T51" fmla="*/ 5758 h 6400"/>
                <a:gd name="T52" fmla="*/ 2357 w 4016"/>
                <a:gd name="T53" fmla="*/ 6121 h 6400"/>
                <a:gd name="T54" fmla="*/ 1976 w 4016"/>
                <a:gd name="T55" fmla="*/ 6392 h 6400"/>
                <a:gd name="T56" fmla="*/ 1663 w 4016"/>
                <a:gd name="T57" fmla="*/ 5937 h 6400"/>
                <a:gd name="T58" fmla="*/ 1775 w 4016"/>
                <a:gd name="T59" fmla="*/ 5529 h 6400"/>
                <a:gd name="T60" fmla="*/ 509 w 4016"/>
                <a:gd name="T61" fmla="*/ 5450 h 6400"/>
                <a:gd name="T62" fmla="*/ 493 w 4016"/>
                <a:gd name="T63" fmla="*/ 5450 h 6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16" h="6400">
                  <a:moveTo>
                    <a:pt x="493" y="5450"/>
                  </a:moveTo>
                  <a:cubicBezTo>
                    <a:pt x="338" y="5450"/>
                    <a:pt x="183" y="5450"/>
                    <a:pt x="27" y="5450"/>
                  </a:cubicBezTo>
                  <a:cubicBezTo>
                    <a:pt x="0" y="5450"/>
                    <a:pt x="0" y="5450"/>
                    <a:pt x="0" y="5422"/>
                  </a:cubicBezTo>
                  <a:cubicBezTo>
                    <a:pt x="0" y="5120"/>
                    <a:pt x="0" y="3898"/>
                    <a:pt x="0" y="3596"/>
                  </a:cubicBezTo>
                  <a:cubicBezTo>
                    <a:pt x="0" y="3558"/>
                    <a:pt x="19" y="3529"/>
                    <a:pt x="53" y="3515"/>
                  </a:cubicBezTo>
                  <a:cubicBezTo>
                    <a:pt x="85" y="3502"/>
                    <a:pt x="116" y="3510"/>
                    <a:pt x="144" y="3537"/>
                  </a:cubicBezTo>
                  <a:cubicBezTo>
                    <a:pt x="241" y="3628"/>
                    <a:pt x="355" y="3674"/>
                    <a:pt x="489" y="3671"/>
                  </a:cubicBezTo>
                  <a:cubicBezTo>
                    <a:pt x="566" y="3669"/>
                    <a:pt x="638" y="3649"/>
                    <a:pt x="704" y="3612"/>
                  </a:cubicBezTo>
                  <a:cubicBezTo>
                    <a:pt x="767" y="3577"/>
                    <a:pt x="819" y="3530"/>
                    <a:pt x="861" y="3471"/>
                  </a:cubicBezTo>
                  <a:cubicBezTo>
                    <a:pt x="921" y="3384"/>
                    <a:pt x="949" y="3288"/>
                    <a:pt x="945" y="3183"/>
                  </a:cubicBezTo>
                  <a:cubicBezTo>
                    <a:pt x="940" y="3063"/>
                    <a:pt x="896" y="2960"/>
                    <a:pt x="813" y="2873"/>
                  </a:cubicBezTo>
                  <a:cubicBezTo>
                    <a:pt x="700" y="2757"/>
                    <a:pt x="561" y="2715"/>
                    <a:pt x="404" y="2734"/>
                  </a:cubicBezTo>
                  <a:cubicBezTo>
                    <a:pt x="303" y="2747"/>
                    <a:pt x="216" y="2793"/>
                    <a:pt x="143" y="2865"/>
                  </a:cubicBezTo>
                  <a:cubicBezTo>
                    <a:pt x="119" y="2888"/>
                    <a:pt x="85" y="2898"/>
                    <a:pt x="58" y="2888"/>
                  </a:cubicBezTo>
                  <a:cubicBezTo>
                    <a:pt x="21" y="2874"/>
                    <a:pt x="0" y="2845"/>
                    <a:pt x="0" y="2808"/>
                  </a:cubicBezTo>
                  <a:cubicBezTo>
                    <a:pt x="0" y="2623"/>
                    <a:pt x="0" y="2438"/>
                    <a:pt x="0" y="2254"/>
                  </a:cubicBezTo>
                  <a:cubicBezTo>
                    <a:pt x="0" y="2136"/>
                    <a:pt x="0" y="1098"/>
                    <a:pt x="0" y="980"/>
                  </a:cubicBezTo>
                  <a:cubicBezTo>
                    <a:pt x="0" y="951"/>
                    <a:pt x="0" y="951"/>
                    <a:pt x="29" y="951"/>
                  </a:cubicBezTo>
                  <a:cubicBezTo>
                    <a:pt x="327" y="951"/>
                    <a:pt x="1305" y="951"/>
                    <a:pt x="1603" y="951"/>
                  </a:cubicBezTo>
                  <a:cubicBezTo>
                    <a:pt x="1637" y="951"/>
                    <a:pt x="1670" y="948"/>
                    <a:pt x="1702" y="933"/>
                  </a:cubicBezTo>
                  <a:cubicBezTo>
                    <a:pt x="1786" y="894"/>
                    <a:pt x="1832" y="790"/>
                    <a:pt x="1802" y="702"/>
                  </a:cubicBezTo>
                  <a:cubicBezTo>
                    <a:pt x="1791" y="669"/>
                    <a:pt x="1773" y="641"/>
                    <a:pt x="1750" y="615"/>
                  </a:cubicBezTo>
                  <a:cubicBezTo>
                    <a:pt x="1656" y="512"/>
                    <a:pt x="1626" y="393"/>
                    <a:pt x="1667" y="259"/>
                  </a:cubicBezTo>
                  <a:cubicBezTo>
                    <a:pt x="1707" y="127"/>
                    <a:pt x="1800" y="56"/>
                    <a:pt x="1932" y="28"/>
                  </a:cubicBezTo>
                  <a:cubicBezTo>
                    <a:pt x="2058" y="0"/>
                    <a:pt x="2174" y="20"/>
                    <a:pt x="2266" y="117"/>
                  </a:cubicBezTo>
                  <a:cubicBezTo>
                    <a:pt x="2356" y="213"/>
                    <a:pt x="2387" y="326"/>
                    <a:pt x="2356" y="455"/>
                  </a:cubicBezTo>
                  <a:cubicBezTo>
                    <a:pt x="2340" y="521"/>
                    <a:pt x="2306" y="576"/>
                    <a:pt x="2259" y="624"/>
                  </a:cubicBezTo>
                  <a:cubicBezTo>
                    <a:pt x="2163" y="724"/>
                    <a:pt x="2199" y="901"/>
                    <a:pt x="2348" y="946"/>
                  </a:cubicBezTo>
                  <a:cubicBezTo>
                    <a:pt x="2369" y="952"/>
                    <a:pt x="2392" y="951"/>
                    <a:pt x="2414" y="951"/>
                  </a:cubicBezTo>
                  <a:cubicBezTo>
                    <a:pt x="2711" y="952"/>
                    <a:pt x="3688" y="952"/>
                    <a:pt x="3986" y="952"/>
                  </a:cubicBezTo>
                  <a:cubicBezTo>
                    <a:pt x="4016" y="952"/>
                    <a:pt x="4016" y="952"/>
                    <a:pt x="4016" y="983"/>
                  </a:cubicBezTo>
                  <a:cubicBezTo>
                    <a:pt x="4016" y="1281"/>
                    <a:pt x="4016" y="2499"/>
                    <a:pt x="4016" y="2797"/>
                  </a:cubicBezTo>
                  <a:cubicBezTo>
                    <a:pt x="4016" y="2845"/>
                    <a:pt x="3999" y="2871"/>
                    <a:pt x="3959" y="2887"/>
                  </a:cubicBezTo>
                  <a:cubicBezTo>
                    <a:pt x="3928" y="2899"/>
                    <a:pt x="3901" y="2890"/>
                    <a:pt x="3880" y="2869"/>
                  </a:cubicBezTo>
                  <a:cubicBezTo>
                    <a:pt x="3826" y="2818"/>
                    <a:pt x="3766" y="2777"/>
                    <a:pt x="3696" y="2754"/>
                  </a:cubicBezTo>
                  <a:cubicBezTo>
                    <a:pt x="3605" y="2723"/>
                    <a:pt x="3512" y="2721"/>
                    <a:pt x="3419" y="2746"/>
                  </a:cubicBezTo>
                  <a:cubicBezTo>
                    <a:pt x="3333" y="2768"/>
                    <a:pt x="3260" y="2813"/>
                    <a:pt x="3200" y="2877"/>
                  </a:cubicBezTo>
                  <a:cubicBezTo>
                    <a:pt x="3141" y="2939"/>
                    <a:pt x="3102" y="3013"/>
                    <a:pt x="3083" y="3097"/>
                  </a:cubicBezTo>
                  <a:cubicBezTo>
                    <a:pt x="3063" y="3184"/>
                    <a:pt x="3068" y="3268"/>
                    <a:pt x="3096" y="3351"/>
                  </a:cubicBezTo>
                  <a:cubicBezTo>
                    <a:pt x="3134" y="3463"/>
                    <a:pt x="3205" y="3549"/>
                    <a:pt x="3307" y="3609"/>
                  </a:cubicBezTo>
                  <a:cubicBezTo>
                    <a:pt x="3382" y="3654"/>
                    <a:pt x="3465" y="3673"/>
                    <a:pt x="3553" y="3672"/>
                  </a:cubicBezTo>
                  <a:cubicBezTo>
                    <a:pt x="3632" y="3670"/>
                    <a:pt x="3706" y="3652"/>
                    <a:pt x="3774" y="3612"/>
                  </a:cubicBezTo>
                  <a:cubicBezTo>
                    <a:pt x="3810" y="3590"/>
                    <a:pt x="3843" y="3561"/>
                    <a:pt x="3876" y="3534"/>
                  </a:cubicBezTo>
                  <a:cubicBezTo>
                    <a:pt x="3899" y="3517"/>
                    <a:pt x="3922" y="3504"/>
                    <a:pt x="3951" y="3512"/>
                  </a:cubicBezTo>
                  <a:cubicBezTo>
                    <a:pt x="3984" y="3521"/>
                    <a:pt x="4007" y="3540"/>
                    <a:pt x="4014" y="3576"/>
                  </a:cubicBezTo>
                  <a:cubicBezTo>
                    <a:pt x="4016" y="3586"/>
                    <a:pt x="4016" y="3597"/>
                    <a:pt x="4016" y="3608"/>
                  </a:cubicBezTo>
                  <a:cubicBezTo>
                    <a:pt x="4016" y="3905"/>
                    <a:pt x="4016" y="5122"/>
                    <a:pt x="4016" y="5420"/>
                  </a:cubicBezTo>
                  <a:cubicBezTo>
                    <a:pt x="4016" y="5449"/>
                    <a:pt x="4016" y="5449"/>
                    <a:pt x="3986" y="5449"/>
                  </a:cubicBezTo>
                  <a:cubicBezTo>
                    <a:pt x="3694" y="5449"/>
                    <a:pt x="2721" y="5448"/>
                    <a:pt x="2428" y="5448"/>
                  </a:cubicBezTo>
                  <a:cubicBezTo>
                    <a:pt x="2394" y="5448"/>
                    <a:pt x="2357" y="5449"/>
                    <a:pt x="2326" y="5462"/>
                  </a:cubicBezTo>
                  <a:cubicBezTo>
                    <a:pt x="2261" y="5489"/>
                    <a:pt x="2220" y="5541"/>
                    <a:pt x="2208" y="5614"/>
                  </a:cubicBezTo>
                  <a:cubicBezTo>
                    <a:pt x="2200" y="5666"/>
                    <a:pt x="2213" y="5715"/>
                    <a:pt x="2241" y="5758"/>
                  </a:cubicBezTo>
                  <a:cubicBezTo>
                    <a:pt x="2253" y="5777"/>
                    <a:pt x="2273" y="5791"/>
                    <a:pt x="2287" y="5809"/>
                  </a:cubicBezTo>
                  <a:cubicBezTo>
                    <a:pt x="2359" y="5902"/>
                    <a:pt x="2385" y="6005"/>
                    <a:pt x="2357" y="6121"/>
                  </a:cubicBezTo>
                  <a:cubicBezTo>
                    <a:pt x="2338" y="6197"/>
                    <a:pt x="2299" y="6260"/>
                    <a:pt x="2240" y="6310"/>
                  </a:cubicBezTo>
                  <a:cubicBezTo>
                    <a:pt x="2164" y="6374"/>
                    <a:pt x="2075" y="6400"/>
                    <a:pt x="1976" y="6392"/>
                  </a:cubicBezTo>
                  <a:cubicBezTo>
                    <a:pt x="1875" y="6383"/>
                    <a:pt x="1794" y="6337"/>
                    <a:pt x="1728" y="6261"/>
                  </a:cubicBezTo>
                  <a:cubicBezTo>
                    <a:pt x="1646" y="6165"/>
                    <a:pt x="1630" y="6056"/>
                    <a:pt x="1663" y="5937"/>
                  </a:cubicBezTo>
                  <a:cubicBezTo>
                    <a:pt x="1680" y="5876"/>
                    <a:pt x="1712" y="5825"/>
                    <a:pt x="1755" y="5779"/>
                  </a:cubicBezTo>
                  <a:cubicBezTo>
                    <a:pt x="1824" y="5707"/>
                    <a:pt x="1833" y="5610"/>
                    <a:pt x="1775" y="5529"/>
                  </a:cubicBezTo>
                  <a:cubicBezTo>
                    <a:pt x="1741" y="5483"/>
                    <a:pt x="1695" y="5452"/>
                    <a:pt x="1635" y="5451"/>
                  </a:cubicBezTo>
                  <a:cubicBezTo>
                    <a:pt x="1487" y="5450"/>
                    <a:pt x="658" y="5450"/>
                    <a:pt x="509" y="5450"/>
                  </a:cubicBezTo>
                  <a:cubicBezTo>
                    <a:pt x="504" y="5450"/>
                    <a:pt x="499" y="5450"/>
                    <a:pt x="493" y="5450"/>
                  </a:cubicBezTo>
                  <a:cubicBezTo>
                    <a:pt x="493" y="5450"/>
                    <a:pt x="493" y="5450"/>
                    <a:pt x="493" y="545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48" name="TextBox 52">
            <a:extLst>
              <a:ext uri="{FF2B5EF4-FFF2-40B4-BE49-F238E27FC236}">
                <a16:creationId xmlns:a16="http://schemas.microsoft.com/office/drawing/2014/main" id="{01E55479-968F-4F44-B59E-9942935F2348}"/>
              </a:ext>
            </a:extLst>
          </p:cNvPr>
          <p:cNvSpPr txBox="1"/>
          <p:nvPr/>
        </p:nvSpPr>
        <p:spPr>
          <a:xfrm>
            <a:off x="1191147" y="4359966"/>
            <a:ext cx="1727632" cy="707886"/>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effectLst/>
                <a:uLnTx/>
                <a:uFillTx/>
                <a:latin typeface="Noto Sans" panose="020B0502040504020204"/>
              </a:rPr>
              <a:t>CUSTOMERS SUPPORT </a:t>
            </a:r>
            <a:endParaRPr kumimoji="0" lang="en-GB" sz="2000" b="1" u="none" strike="noStrike" kern="1200" cap="none" spc="0" normalizeH="0" baseline="0" noProof="0">
              <a:ln>
                <a:noFill/>
              </a:ln>
              <a:effectLst/>
              <a:uLnTx/>
              <a:uFillTx/>
              <a:latin typeface="Noto Sans" panose="020B0502040504020204"/>
              <a:ea typeface="Noto Sans" panose="020B0502040504020204" pitchFamily="34"/>
              <a:cs typeface="Noto Sans" panose="020B0502040504020204" pitchFamily="34"/>
            </a:endParaRPr>
          </a:p>
        </p:txBody>
      </p:sp>
      <p:sp>
        <p:nvSpPr>
          <p:cNvPr id="49" name="TextBox 53">
            <a:extLst>
              <a:ext uri="{FF2B5EF4-FFF2-40B4-BE49-F238E27FC236}">
                <a16:creationId xmlns:a16="http://schemas.microsoft.com/office/drawing/2014/main" id="{2E1BCA4A-8C7E-43A3-B12A-CFB49CA681D8}"/>
              </a:ext>
            </a:extLst>
          </p:cNvPr>
          <p:cNvSpPr txBox="1"/>
          <p:nvPr/>
        </p:nvSpPr>
        <p:spPr>
          <a:xfrm>
            <a:off x="3201976" y="4359966"/>
            <a:ext cx="1868019" cy="707886"/>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GB" sz="2000" b="1"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TECHNICAL CONSULTING</a:t>
            </a:r>
            <a:endParaRPr kumimoji="0" lang="en-GB" sz="1200" b="1"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endParaRPr>
          </a:p>
        </p:txBody>
      </p:sp>
      <p:sp>
        <p:nvSpPr>
          <p:cNvPr id="50" name="TextBox 54">
            <a:extLst>
              <a:ext uri="{FF2B5EF4-FFF2-40B4-BE49-F238E27FC236}">
                <a16:creationId xmlns:a16="http://schemas.microsoft.com/office/drawing/2014/main" id="{8EDB581F-AD4B-41C4-9B00-DE1FC97B37F6}"/>
              </a:ext>
            </a:extLst>
          </p:cNvPr>
          <p:cNvSpPr txBox="1"/>
          <p:nvPr/>
        </p:nvSpPr>
        <p:spPr>
          <a:xfrm>
            <a:off x="5162010" y="4359966"/>
            <a:ext cx="1889189" cy="707886"/>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GB" sz="2000" b="1" u="none" strike="noStrike" kern="1200" cap="none" spc="0" normalizeH="0" baseline="0" noProof="0">
                <a:ln>
                  <a:noFill/>
                </a:ln>
                <a:effectLst/>
                <a:uLnTx/>
                <a:uFillTx/>
                <a:latin typeface="Noto Sans" panose="020B0502040504020204" pitchFamily="34"/>
                <a:ea typeface="Noto Sans" panose="020B0502040504020204" pitchFamily="34"/>
                <a:cs typeface="Noto Sans" panose="020B0502040504020204" pitchFamily="34"/>
              </a:rPr>
              <a:t>FINANCIAL CONSULTING</a:t>
            </a:r>
          </a:p>
        </p:txBody>
      </p:sp>
      <p:sp>
        <p:nvSpPr>
          <p:cNvPr id="51" name="TextBox 55">
            <a:extLst>
              <a:ext uri="{FF2B5EF4-FFF2-40B4-BE49-F238E27FC236}">
                <a16:creationId xmlns:a16="http://schemas.microsoft.com/office/drawing/2014/main" id="{20724A0D-F1F6-4372-B5FE-F5E4C7CB2A02}"/>
              </a:ext>
            </a:extLst>
          </p:cNvPr>
          <p:cNvSpPr txBox="1"/>
          <p:nvPr/>
        </p:nvSpPr>
        <p:spPr>
          <a:xfrm>
            <a:off x="7117811" y="4359966"/>
            <a:ext cx="1981200" cy="707886"/>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000" b="1">
                <a:latin typeface="Noto Sans" panose="020B0502040504020204"/>
                <a:ea typeface="Noto Sans" panose="020B0502040504020204" pitchFamily="34"/>
                <a:cs typeface="Noto Sans" panose="020B0502040504020204" pitchFamily="34"/>
              </a:rPr>
              <a:t>INSTALLATION</a:t>
            </a:r>
            <a:endParaRPr kumimoji="0" lang="en-GB" sz="2000" b="1" u="none" strike="noStrike" kern="1200" cap="none" spc="0" normalizeH="0" baseline="0" noProof="0">
              <a:ln>
                <a:noFill/>
              </a:ln>
              <a:effectLst/>
              <a:uLnTx/>
              <a:uFillTx/>
              <a:latin typeface="Noto Sans" panose="020B0502040504020204"/>
              <a:ea typeface="Noto Sans" panose="020B0502040504020204" pitchFamily="34"/>
              <a:cs typeface="Noto Sans" panose="020B0502040504020204" pitchFamily="34"/>
            </a:endParaRPr>
          </a:p>
        </p:txBody>
      </p:sp>
      <p:sp>
        <p:nvSpPr>
          <p:cNvPr id="52" name="TextBox 56">
            <a:extLst>
              <a:ext uri="{FF2B5EF4-FFF2-40B4-BE49-F238E27FC236}">
                <a16:creationId xmlns:a16="http://schemas.microsoft.com/office/drawing/2014/main" id="{AFA77B0B-8E9F-427C-993D-40856D184E65}"/>
              </a:ext>
            </a:extLst>
          </p:cNvPr>
          <p:cNvSpPr txBox="1"/>
          <p:nvPr/>
        </p:nvSpPr>
        <p:spPr>
          <a:xfrm>
            <a:off x="9099011" y="4359966"/>
            <a:ext cx="1727632" cy="40011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a:ln>
                  <a:noFill/>
                </a:ln>
                <a:effectLst/>
                <a:uLnTx/>
                <a:uFillTx/>
                <a:latin typeface="Noto Sans" panose="020B0502040504020204"/>
              </a:rPr>
              <a:t>NEW ASSETS</a:t>
            </a:r>
            <a:endParaRPr kumimoji="0" lang="en-GB" sz="1300" b="1" u="none" strike="noStrike" kern="1200" cap="none" spc="0" normalizeH="0" baseline="0" noProof="0">
              <a:ln>
                <a:noFill/>
              </a:ln>
              <a:effectLst/>
              <a:uLnTx/>
              <a:uFillTx/>
              <a:latin typeface="Noto Sans" panose="020B0502040504020204"/>
              <a:ea typeface="Noto Sans" panose="020B0502040504020204" pitchFamily="34"/>
              <a:cs typeface="Noto Sans" panose="020B0502040504020204" pitchFamily="34"/>
            </a:endParaRPr>
          </a:p>
        </p:txBody>
      </p:sp>
      <p:sp>
        <p:nvSpPr>
          <p:cNvPr id="53" name="Rectangle 14">
            <a:extLst>
              <a:ext uri="{FF2B5EF4-FFF2-40B4-BE49-F238E27FC236}">
                <a16:creationId xmlns:a16="http://schemas.microsoft.com/office/drawing/2014/main" id="{51C3AF0F-754E-40FF-A979-E950E380F5CD}"/>
              </a:ext>
            </a:extLst>
          </p:cNvPr>
          <p:cNvSpPr/>
          <p:nvPr/>
        </p:nvSpPr>
        <p:spPr>
          <a:xfrm>
            <a:off x="1090989" y="4306828"/>
            <a:ext cx="71803" cy="1006851"/>
          </a:xfrm>
          <a:prstGeom prst="rect">
            <a:avLst/>
          </a:prstGeom>
          <a:solidFill>
            <a:srgbClr val="6EAA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4" name="Rectangle 64">
            <a:extLst>
              <a:ext uri="{FF2B5EF4-FFF2-40B4-BE49-F238E27FC236}">
                <a16:creationId xmlns:a16="http://schemas.microsoft.com/office/drawing/2014/main" id="{5ED522A4-1D89-423A-ACC0-97884EC7C0FA}"/>
              </a:ext>
            </a:extLst>
          </p:cNvPr>
          <p:cNvSpPr/>
          <p:nvPr/>
        </p:nvSpPr>
        <p:spPr>
          <a:xfrm>
            <a:off x="3089122" y="4306828"/>
            <a:ext cx="71803" cy="100685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5" name="Rectangle 66">
            <a:extLst>
              <a:ext uri="{FF2B5EF4-FFF2-40B4-BE49-F238E27FC236}">
                <a16:creationId xmlns:a16="http://schemas.microsoft.com/office/drawing/2014/main" id="{0E7014BE-128B-4B47-91BB-F688B5CC872C}"/>
              </a:ext>
            </a:extLst>
          </p:cNvPr>
          <p:cNvSpPr/>
          <p:nvPr/>
        </p:nvSpPr>
        <p:spPr>
          <a:xfrm>
            <a:off x="5083022" y="4306828"/>
            <a:ext cx="71803" cy="1006851"/>
          </a:xfrm>
          <a:prstGeom prst="rect">
            <a:avLst/>
          </a:prstGeom>
          <a:solidFill>
            <a:srgbClr val="00B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6" name="Rectangle 68">
            <a:extLst>
              <a:ext uri="{FF2B5EF4-FFF2-40B4-BE49-F238E27FC236}">
                <a16:creationId xmlns:a16="http://schemas.microsoft.com/office/drawing/2014/main" id="{B903CFB0-6896-4764-A55F-2133ED37B4F9}"/>
              </a:ext>
            </a:extLst>
          </p:cNvPr>
          <p:cNvSpPr/>
          <p:nvPr/>
        </p:nvSpPr>
        <p:spPr>
          <a:xfrm>
            <a:off x="7055757" y="4306828"/>
            <a:ext cx="71803" cy="100685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7" name="Rectangle 70">
            <a:extLst>
              <a:ext uri="{FF2B5EF4-FFF2-40B4-BE49-F238E27FC236}">
                <a16:creationId xmlns:a16="http://schemas.microsoft.com/office/drawing/2014/main" id="{2928EB65-9EA6-4FDC-92B7-FD49D2BEAA82}"/>
              </a:ext>
            </a:extLst>
          </p:cNvPr>
          <p:cNvSpPr/>
          <p:nvPr/>
        </p:nvSpPr>
        <p:spPr>
          <a:xfrm>
            <a:off x="9020022" y="4306828"/>
            <a:ext cx="71803" cy="10068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8" name="Elemento grafico 57" descr="Due uomini con riempimento a tinta unita">
            <a:extLst>
              <a:ext uri="{FF2B5EF4-FFF2-40B4-BE49-F238E27FC236}">
                <a16:creationId xmlns:a16="http://schemas.microsoft.com/office/drawing/2014/main" id="{519B2308-FD95-44A8-920A-A3E8585D00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04574" y="2076526"/>
            <a:ext cx="914400" cy="914400"/>
          </a:xfrm>
          <a:prstGeom prst="rect">
            <a:avLst/>
          </a:prstGeom>
        </p:spPr>
      </p:pic>
      <p:pic>
        <p:nvPicPr>
          <p:cNvPr id="59" name="Elemento grafico 58" descr="Strumenti con riempimento a tinta unita">
            <a:extLst>
              <a:ext uri="{FF2B5EF4-FFF2-40B4-BE49-F238E27FC236}">
                <a16:creationId xmlns:a16="http://schemas.microsoft.com/office/drawing/2014/main" id="{4CA2F542-45E9-40BB-903B-F68D033910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564554" y="2091924"/>
            <a:ext cx="914400" cy="914400"/>
          </a:xfrm>
          <a:prstGeom prst="rect">
            <a:avLst/>
          </a:prstGeom>
        </p:spPr>
      </p:pic>
      <p:pic>
        <p:nvPicPr>
          <p:cNvPr id="60" name="Elemento grafico 59" descr="Denaro con riempimento a tinta unita">
            <a:extLst>
              <a:ext uri="{FF2B5EF4-FFF2-40B4-BE49-F238E27FC236}">
                <a16:creationId xmlns:a16="http://schemas.microsoft.com/office/drawing/2014/main" id="{EC0E2DDC-E3B3-4129-83C3-B19CC546AF4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27040" y="2065611"/>
            <a:ext cx="914400" cy="914400"/>
          </a:xfrm>
          <a:prstGeom prst="rect">
            <a:avLst/>
          </a:prstGeom>
        </p:spPr>
      </p:pic>
      <p:pic>
        <p:nvPicPr>
          <p:cNvPr id="61" name="Elemento grafico 60" descr="Architettura con riempimento a tinta unita">
            <a:extLst>
              <a:ext uri="{FF2B5EF4-FFF2-40B4-BE49-F238E27FC236}">
                <a16:creationId xmlns:a16="http://schemas.microsoft.com/office/drawing/2014/main" id="{45C8CD4B-4F61-4868-9978-E1A54D4DB80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486082" y="2065611"/>
            <a:ext cx="914400" cy="914400"/>
          </a:xfrm>
          <a:prstGeom prst="rect">
            <a:avLst/>
          </a:prstGeom>
        </p:spPr>
      </p:pic>
      <p:pic>
        <p:nvPicPr>
          <p:cNvPr id="62" name="Elemento grafico 61" descr="Ingranaggi con riempimento a tinta unita">
            <a:extLst>
              <a:ext uri="{FF2B5EF4-FFF2-40B4-BE49-F238E27FC236}">
                <a16:creationId xmlns:a16="http://schemas.microsoft.com/office/drawing/2014/main" id="{932E83D8-6060-4DDC-BFCB-56118436B30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452724" y="2087880"/>
            <a:ext cx="914400" cy="914400"/>
          </a:xfrm>
          <a:prstGeom prst="rect">
            <a:avLst/>
          </a:prstGeom>
        </p:spPr>
      </p:pic>
      <p:pic>
        <p:nvPicPr>
          <p:cNvPr id="63" name="Immagine 62">
            <a:extLst>
              <a:ext uri="{FF2B5EF4-FFF2-40B4-BE49-F238E27FC236}">
                <a16:creationId xmlns:a16="http://schemas.microsoft.com/office/drawing/2014/main" id="{DE227F94-E266-455C-9522-6815D7870FF0}"/>
              </a:ext>
            </a:extLst>
          </p:cNvPr>
          <p:cNvPicPr>
            <a:picLocks noChangeAspect="1"/>
          </p:cNvPicPr>
          <p:nvPr/>
        </p:nvPicPr>
        <p:blipFill>
          <a:blip r:embed="rId13">
            <a:clrChange>
              <a:clrFrom>
                <a:srgbClr val="CBF297"/>
              </a:clrFrom>
              <a:clrTo>
                <a:srgbClr val="CBF297">
                  <a:alpha val="0"/>
                </a:srgbClr>
              </a:clrTo>
            </a:clrChange>
          </a:blip>
          <a:stretch>
            <a:fillRect/>
          </a:stretch>
        </p:blipFill>
        <p:spPr>
          <a:xfrm>
            <a:off x="0" y="5740400"/>
            <a:ext cx="12192000" cy="1127760"/>
          </a:xfrm>
          <a:prstGeom prst="rect">
            <a:avLst/>
          </a:prstGeom>
        </p:spPr>
      </p:pic>
      <p:sp>
        <p:nvSpPr>
          <p:cNvPr id="35" name="CasellaDiTesto 34">
            <a:extLst>
              <a:ext uri="{FF2B5EF4-FFF2-40B4-BE49-F238E27FC236}">
                <a16:creationId xmlns:a16="http://schemas.microsoft.com/office/drawing/2014/main" id="{9E610EAC-335E-4CC6-A1FB-33CBC5C44807}"/>
              </a:ext>
            </a:extLst>
          </p:cNvPr>
          <p:cNvSpPr txBox="1"/>
          <p:nvPr/>
        </p:nvSpPr>
        <p:spPr>
          <a:xfrm>
            <a:off x="11763068" y="6376663"/>
            <a:ext cx="333375" cy="369332"/>
          </a:xfrm>
          <a:prstGeom prst="rect">
            <a:avLst/>
          </a:prstGeom>
          <a:noFill/>
        </p:spPr>
        <p:txBody>
          <a:bodyPr wrap="square" rtlCol="0">
            <a:spAutoFit/>
          </a:bodyPr>
          <a:lstStyle/>
          <a:p>
            <a:r>
              <a:rPr lang="it-IT" b="1">
                <a:solidFill>
                  <a:schemeClr val="bg1"/>
                </a:solidFill>
              </a:rPr>
              <a:t>8</a:t>
            </a:r>
            <a:endParaRPr lang="en-GB" b="1">
              <a:solidFill>
                <a:schemeClr val="bg1"/>
              </a:solidFill>
            </a:endParaRPr>
          </a:p>
        </p:txBody>
      </p:sp>
      <p:sp>
        <p:nvSpPr>
          <p:cNvPr id="66" name="Figura a mano libera: forma 65">
            <a:extLst>
              <a:ext uri="{FF2B5EF4-FFF2-40B4-BE49-F238E27FC236}">
                <a16:creationId xmlns:a16="http://schemas.microsoft.com/office/drawing/2014/main" id="{AE2A7738-70EF-4895-B02A-D68D0C0C6AB6}"/>
              </a:ext>
            </a:extLst>
          </p:cNvPr>
          <p:cNvSpPr/>
          <p:nvPr/>
        </p:nvSpPr>
        <p:spPr>
          <a:xfrm>
            <a:off x="0" y="5749175"/>
            <a:ext cx="12201832" cy="808790"/>
          </a:xfrm>
          <a:custGeom>
            <a:avLst/>
            <a:gdLst>
              <a:gd name="connsiteX0" fmla="*/ 0 w 12663948"/>
              <a:gd name="connsiteY0" fmla="*/ 0 h 808372"/>
              <a:gd name="connsiteX1" fmla="*/ 9724103 w 12663948"/>
              <a:gd name="connsiteY1" fmla="*/ 806245 h 808372"/>
              <a:gd name="connsiteX2" fmla="*/ 12663948 w 12663948"/>
              <a:gd name="connsiteY2" fmla="*/ 196645 h 808372"/>
              <a:gd name="connsiteX0" fmla="*/ 0 w 12133418"/>
              <a:gd name="connsiteY0" fmla="*/ 0 h 817022"/>
              <a:gd name="connsiteX1" fmla="*/ 9724103 w 12133418"/>
              <a:gd name="connsiteY1" fmla="*/ 806245 h 817022"/>
              <a:gd name="connsiteX2" fmla="*/ 12133418 w 12133418"/>
              <a:gd name="connsiteY2" fmla="*/ 521110 h 817022"/>
              <a:gd name="connsiteX0" fmla="*/ 0 w 12133418"/>
              <a:gd name="connsiteY0" fmla="*/ 0 h 809150"/>
              <a:gd name="connsiteX1" fmla="*/ 9724103 w 12133418"/>
              <a:gd name="connsiteY1" fmla="*/ 806245 h 809150"/>
              <a:gd name="connsiteX2" fmla="*/ 12133418 w 12133418"/>
              <a:gd name="connsiteY2" fmla="*/ 521110 h 809150"/>
              <a:gd name="connsiteX0" fmla="*/ 0 w 12231664"/>
              <a:gd name="connsiteY0" fmla="*/ 0 h 808790"/>
              <a:gd name="connsiteX1" fmla="*/ 9724103 w 12231664"/>
              <a:gd name="connsiteY1" fmla="*/ 806245 h 808790"/>
              <a:gd name="connsiteX2" fmla="*/ 12231664 w 12231664"/>
              <a:gd name="connsiteY2" fmla="*/ 481781 h 808790"/>
            </a:gdLst>
            <a:ahLst/>
            <a:cxnLst>
              <a:cxn ang="0">
                <a:pos x="connsiteX0" y="connsiteY0"/>
              </a:cxn>
              <a:cxn ang="0">
                <a:pos x="connsiteX1" y="connsiteY1"/>
              </a:cxn>
              <a:cxn ang="0">
                <a:pos x="connsiteX2" y="connsiteY2"/>
              </a:cxn>
            </a:cxnLst>
            <a:rect l="l" t="t" r="r" b="b"/>
            <a:pathLst>
              <a:path w="12231664" h="808790">
                <a:moveTo>
                  <a:pt x="0" y="0"/>
                </a:moveTo>
                <a:cubicBezTo>
                  <a:pt x="3806722" y="386735"/>
                  <a:pt x="7613445" y="773471"/>
                  <a:pt x="9724103" y="806245"/>
                </a:cubicBezTo>
                <a:cubicBezTo>
                  <a:pt x="11834761" y="839019"/>
                  <a:pt x="11941536" y="545691"/>
                  <a:pt x="12231664" y="481781"/>
                </a:cubicBezTo>
              </a:path>
            </a:pathLst>
          </a:custGeom>
          <a:noFill/>
          <a:ln w="76200">
            <a:solidFill>
              <a:srgbClr val="00BE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CasellaDiTesto 66">
            <a:extLst>
              <a:ext uri="{FF2B5EF4-FFF2-40B4-BE49-F238E27FC236}">
                <a16:creationId xmlns:a16="http://schemas.microsoft.com/office/drawing/2014/main" id="{0D01F171-943F-4C9F-9F4C-AB3E24B9A179}"/>
              </a:ext>
            </a:extLst>
          </p:cNvPr>
          <p:cNvSpPr txBox="1"/>
          <p:nvPr/>
        </p:nvSpPr>
        <p:spPr>
          <a:xfrm>
            <a:off x="-13456" y="169693"/>
            <a:ext cx="10300456" cy="830997"/>
          </a:xfrm>
          <a:prstGeom prst="rect">
            <a:avLst/>
          </a:prstGeom>
          <a:noFill/>
        </p:spPr>
        <p:txBody>
          <a:bodyPr wrap="square" rtlCol="0">
            <a:spAutoFit/>
          </a:bodyPr>
          <a:lstStyle/>
          <a:p>
            <a:r>
              <a:rPr lang="it-IT" sz="4800" b="1">
                <a:latin typeface="Arvo" panose="02000000000000000000" pitchFamily="2" charset="0"/>
              </a:rPr>
              <a:t>THE ROLE OF ENERCOM</a:t>
            </a:r>
            <a:endParaRPr lang="en-GB" sz="4800" b="1">
              <a:latin typeface="Arvo" panose="02000000000000000000" pitchFamily="2" charset="0"/>
            </a:endParaRPr>
          </a:p>
        </p:txBody>
      </p:sp>
      <p:cxnSp>
        <p:nvCxnSpPr>
          <p:cNvPr id="68" name="Connettore diritto 67">
            <a:extLst>
              <a:ext uri="{FF2B5EF4-FFF2-40B4-BE49-F238E27FC236}">
                <a16:creationId xmlns:a16="http://schemas.microsoft.com/office/drawing/2014/main" id="{42FA7895-06F8-43FB-B453-31324B399DD5}"/>
              </a:ext>
            </a:extLst>
          </p:cNvPr>
          <p:cNvCxnSpPr>
            <a:cxnSpLocks/>
          </p:cNvCxnSpPr>
          <p:nvPr/>
        </p:nvCxnSpPr>
        <p:spPr>
          <a:xfrm flipV="1">
            <a:off x="-2400" y="1000690"/>
            <a:ext cx="7952600" cy="69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CasellaDiTesto 63">
            <a:extLst>
              <a:ext uri="{FF2B5EF4-FFF2-40B4-BE49-F238E27FC236}">
                <a16:creationId xmlns:a16="http://schemas.microsoft.com/office/drawing/2014/main" id="{36A71BF4-358E-40C8-A295-9927FA1E61CF}"/>
              </a:ext>
            </a:extLst>
          </p:cNvPr>
          <p:cNvSpPr txBox="1"/>
          <p:nvPr/>
        </p:nvSpPr>
        <p:spPr>
          <a:xfrm>
            <a:off x="1039358" y="6282140"/>
            <a:ext cx="5262501" cy="307777"/>
          </a:xfrm>
          <a:prstGeom prst="rect">
            <a:avLst/>
          </a:prstGeom>
          <a:noFill/>
        </p:spPr>
        <p:txBody>
          <a:bodyPr wrap="square">
            <a:spAutoFit/>
          </a:bodyPr>
          <a:lstStyle/>
          <a:p>
            <a:r>
              <a:rPr lang="it-IT" sz="1400" i="1" err="1">
                <a:solidFill>
                  <a:srgbClr val="CBF297"/>
                </a:solidFill>
              </a:rPr>
              <a:t>Why</a:t>
            </a:r>
            <a:r>
              <a:rPr lang="it-IT" sz="1400" i="1">
                <a:solidFill>
                  <a:srgbClr val="CBF297"/>
                </a:solidFill>
              </a:rPr>
              <a:t> EnerShare </a:t>
            </a:r>
            <a:r>
              <a:rPr lang="it-IT" sz="1400">
                <a:solidFill>
                  <a:schemeClr val="bg1"/>
                </a:solidFill>
                <a:sym typeface="Wingdings" panose="05000000000000000000" pitchFamily="2" charset="2"/>
              </a:rPr>
              <a:t></a:t>
            </a:r>
            <a:r>
              <a:rPr lang="it-IT" sz="1400" i="1">
                <a:solidFill>
                  <a:schemeClr val="bg1"/>
                </a:solidFill>
                <a:sym typeface="Wingdings" panose="05000000000000000000" pitchFamily="2" charset="2"/>
              </a:rPr>
              <a:t> </a:t>
            </a:r>
            <a:r>
              <a:rPr lang="it-IT" sz="1400" b="1" i="1">
                <a:solidFill>
                  <a:schemeClr val="bg1"/>
                </a:solidFill>
              </a:rPr>
              <a:t>Inside EnerShare </a:t>
            </a:r>
            <a:r>
              <a:rPr lang="it-IT" sz="1400">
                <a:solidFill>
                  <a:schemeClr val="accent6">
                    <a:lumMod val="60000"/>
                    <a:lumOff val="40000"/>
                  </a:schemeClr>
                </a:solidFill>
                <a:sym typeface="Wingdings" panose="05000000000000000000" pitchFamily="2" charset="2"/>
              </a:rPr>
              <a:t></a:t>
            </a:r>
            <a:r>
              <a:rPr lang="it-IT" sz="1400" i="1">
                <a:solidFill>
                  <a:schemeClr val="accent6">
                    <a:lumMod val="60000"/>
                    <a:lumOff val="40000"/>
                  </a:schemeClr>
                </a:solidFill>
                <a:sym typeface="Wingdings" panose="05000000000000000000" pitchFamily="2" charset="2"/>
              </a:rPr>
              <a:t> </a:t>
            </a:r>
            <a:r>
              <a:rPr lang="it-IT" sz="1400" i="1">
                <a:solidFill>
                  <a:schemeClr val="accent6">
                    <a:lumMod val="60000"/>
                    <a:lumOff val="40000"/>
                  </a:schemeClr>
                </a:solidFill>
              </a:rPr>
              <a:t>How EnerShare</a:t>
            </a:r>
            <a:endParaRPr lang="en-GB" sz="1400" i="1">
              <a:solidFill>
                <a:schemeClr val="accent6">
                  <a:lumMod val="60000"/>
                  <a:lumOff val="40000"/>
                </a:schemeClr>
              </a:solidFill>
            </a:endParaRPr>
          </a:p>
        </p:txBody>
      </p:sp>
    </p:spTree>
    <p:extLst>
      <p:ext uri="{BB962C8B-B14F-4D97-AF65-F5344CB8AC3E}">
        <p14:creationId xmlns:p14="http://schemas.microsoft.com/office/powerpoint/2010/main" val="3574681600"/>
      </p:ext>
    </p:extLst>
  </p:cSld>
  <p:clrMapOvr>
    <a:masterClrMapping/>
  </p:clrMapOvr>
</p:sld>
</file>

<file path=ppt/theme/theme1.xml><?xml version="1.0" encoding="utf-8"?>
<a:theme xmlns:a="http://schemas.openxmlformats.org/drawingml/2006/main" name="Tema di Office">
  <a:themeElements>
    <a:clrScheme name="Personalizzato 3">
      <a:dk1>
        <a:sysClr val="windowText" lastClr="000000"/>
      </a:dk1>
      <a:lt1>
        <a:sysClr val="window" lastClr="FFFFFF"/>
      </a:lt1>
      <a:dk2>
        <a:srgbClr val="44546A"/>
      </a:dk2>
      <a:lt2>
        <a:srgbClr val="E7E6E6"/>
      </a:lt2>
      <a:accent1>
        <a:srgbClr val="70AD47"/>
      </a:accent1>
      <a:accent2>
        <a:srgbClr val="00B050"/>
      </a:accent2>
      <a:accent3>
        <a:srgbClr val="92D050"/>
      </a:accent3>
      <a:accent4>
        <a:srgbClr val="42EC14"/>
      </a:accent4>
      <a:accent5>
        <a:srgbClr val="98DE52"/>
      </a:accent5>
      <a:accent6>
        <a:srgbClr val="70AD47"/>
      </a:accent6>
      <a:hlink>
        <a:srgbClr val="04C2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5">
      <a:dk1>
        <a:srgbClr val="282F39"/>
      </a:dk1>
      <a:lt1>
        <a:srgbClr val="FFFFFF"/>
      </a:lt1>
      <a:dk2>
        <a:srgbClr val="000000"/>
      </a:dk2>
      <a:lt2>
        <a:srgbClr val="EEEEEE"/>
      </a:lt2>
      <a:accent1>
        <a:srgbClr val="C2C923"/>
      </a:accent1>
      <a:accent2>
        <a:srgbClr val="42AFB6"/>
      </a:accent2>
      <a:accent3>
        <a:srgbClr val="074D67"/>
      </a:accent3>
      <a:accent4>
        <a:srgbClr val="CB1B4A"/>
      </a:accent4>
      <a:accent5>
        <a:srgbClr val="FCB414"/>
      </a:accent5>
      <a:accent6>
        <a:srgbClr val="007A7D"/>
      </a:accent6>
      <a:hlink>
        <a:srgbClr val="1EB7EF"/>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657</Words>
  <Application>Microsoft Office PowerPoint</Application>
  <PresentationFormat>Widescreen</PresentationFormat>
  <Paragraphs>167</Paragraphs>
  <Slides>13</Slides>
  <Notes>9</Notes>
  <HiddenSlides>0</HiddenSlides>
  <MMClips>0</MMClips>
  <ScaleCrop>false</ScaleCrop>
  <HeadingPairs>
    <vt:vector size="6" baseType="variant">
      <vt:variant>
        <vt:lpstr>Caratteri utilizzati</vt:lpstr>
      </vt:variant>
      <vt:variant>
        <vt:i4>6</vt:i4>
      </vt:variant>
      <vt:variant>
        <vt:lpstr>Tema</vt:lpstr>
      </vt:variant>
      <vt:variant>
        <vt:i4>2</vt:i4>
      </vt:variant>
      <vt:variant>
        <vt:lpstr>Titoli diapositive</vt:lpstr>
      </vt:variant>
      <vt:variant>
        <vt:i4>13</vt:i4>
      </vt:variant>
    </vt:vector>
  </HeadingPairs>
  <TitlesOfParts>
    <vt:vector size="21" baseType="lpstr">
      <vt:lpstr>Arial</vt:lpstr>
      <vt:lpstr>Arvo</vt:lpstr>
      <vt:lpstr>Calibri</vt:lpstr>
      <vt:lpstr>Calibri Light</vt:lpstr>
      <vt:lpstr>Noto Sans</vt:lpstr>
      <vt:lpstr>Open Sans</vt:lpstr>
      <vt:lpstr>Tema di Office</vt:lpstr>
      <vt:lpstr>1_Office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Chiara Mascolo</dc:creator>
  <cp:lastModifiedBy>Davide Portello</cp:lastModifiedBy>
  <cp:revision>2</cp:revision>
  <cp:lastPrinted>2021-05-27T08:17:46Z</cp:lastPrinted>
  <dcterms:created xsi:type="dcterms:W3CDTF">2021-05-21T14:52:46Z</dcterms:created>
  <dcterms:modified xsi:type="dcterms:W3CDTF">2022-12-31T18:34:04Z</dcterms:modified>
</cp:coreProperties>
</file>

<file path=docProps/thumbnail.jpeg>
</file>